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73" r:id="rId3"/>
    <p:sldId id="274" r:id="rId4"/>
    <p:sldId id="256" r:id="rId5"/>
    <p:sldId id="266" r:id="rId6"/>
    <p:sldId id="268" r:id="rId7"/>
    <p:sldId id="269" r:id="rId8"/>
    <p:sldId id="270" r:id="rId9"/>
    <p:sldId id="271" r:id="rId10"/>
    <p:sldId id="282" r:id="rId11"/>
    <p:sldId id="294" r:id="rId12"/>
    <p:sldId id="267" r:id="rId13"/>
    <p:sldId id="277" r:id="rId14"/>
    <p:sldId id="276" r:id="rId15"/>
    <p:sldId id="293" r:id="rId16"/>
    <p:sldId id="295" r:id="rId17"/>
    <p:sldId id="285" r:id="rId18"/>
    <p:sldId id="275" r:id="rId19"/>
    <p:sldId id="257" r:id="rId20"/>
    <p:sldId id="258" r:id="rId21"/>
    <p:sldId id="260" r:id="rId22"/>
    <p:sldId id="259" r:id="rId23"/>
    <p:sldId id="283" r:id="rId24"/>
    <p:sldId id="292" r:id="rId25"/>
    <p:sldId id="284" r:id="rId26"/>
    <p:sldId id="289" r:id="rId27"/>
    <p:sldId id="288" r:id="rId28"/>
    <p:sldId id="290" r:id="rId29"/>
    <p:sldId id="291" r:id="rId30"/>
    <p:sldId id="279" r:id="rId31"/>
    <p:sldId id="278" r:id="rId32"/>
    <p:sldId id="261" r:id="rId33"/>
    <p:sldId id="280" r:id="rId34"/>
    <p:sldId id="262" r:id="rId35"/>
    <p:sldId id="286" r:id="rId36"/>
    <p:sldId id="287" r:id="rId37"/>
    <p:sldId id="263" r:id="rId38"/>
    <p:sldId id="264" r:id="rId39"/>
    <p:sldId id="265"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varScale="1">
        <p:scale>
          <a:sx n="65" d="100"/>
          <a:sy n="65" d="100"/>
        </p:scale>
        <p:origin x="1328"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EC001FD-4B4F-40D5-B716-33E839DD5D4D}" type="datetimeFigureOut">
              <a:rPr lang="en-US" smtClean="0"/>
              <a:pPr/>
              <a:t>8/27/2018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3A2E1ED-B287-4130-9EC4-248A3CA8499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C001FD-4B4F-40D5-B716-33E839DD5D4D}"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2E1ED-B287-4130-9EC4-248A3CA849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C001FD-4B4F-40D5-B716-33E839DD5D4D}"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2E1ED-B287-4130-9EC4-248A3CA849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EC001FD-4B4F-40D5-B716-33E839DD5D4D}" type="datetimeFigureOut">
              <a:rPr lang="en-US" smtClean="0"/>
              <a:pPr/>
              <a:t>8/27/2018</a:t>
            </a:fld>
            <a:endParaRPr lang="en-US"/>
          </a:p>
        </p:txBody>
      </p:sp>
      <p:sp>
        <p:nvSpPr>
          <p:cNvPr id="9" name="Slide Number Placeholder 8"/>
          <p:cNvSpPr>
            <a:spLocks noGrp="1"/>
          </p:cNvSpPr>
          <p:nvPr>
            <p:ph type="sldNum" sz="quarter" idx="15"/>
          </p:nvPr>
        </p:nvSpPr>
        <p:spPr/>
        <p:txBody>
          <a:bodyPr rtlCol="0"/>
          <a:lstStyle/>
          <a:p>
            <a:fld id="{03A2E1ED-B287-4130-9EC4-248A3CA84997}"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EC001FD-4B4F-40D5-B716-33E839DD5D4D}" type="datetimeFigureOut">
              <a:rPr lang="en-US" smtClean="0"/>
              <a:pPr/>
              <a:t>8/27/2018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3A2E1ED-B287-4130-9EC4-248A3CA8499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EC001FD-4B4F-40D5-B716-33E839DD5D4D}" type="datetimeFigureOut">
              <a:rPr lang="en-US" smtClean="0"/>
              <a:pPr/>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2E1ED-B287-4130-9EC4-248A3CA84997}"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EC001FD-4B4F-40D5-B716-33E839DD5D4D}" type="datetimeFigureOut">
              <a:rPr lang="en-US" smtClean="0"/>
              <a:pPr/>
              <a:t>8/27/2018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A2E1ED-B287-4130-9EC4-248A3CA84997}"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EC001FD-4B4F-40D5-B716-33E839DD5D4D}" type="datetimeFigureOut">
              <a:rPr lang="en-US" smtClean="0"/>
              <a:pPr/>
              <a:t>8/27/2018</a:t>
            </a:fld>
            <a:endParaRPr lang="en-US"/>
          </a:p>
        </p:txBody>
      </p:sp>
      <p:sp>
        <p:nvSpPr>
          <p:cNvPr id="7" name="Slide Number Placeholder 6"/>
          <p:cNvSpPr>
            <a:spLocks noGrp="1"/>
          </p:cNvSpPr>
          <p:nvPr>
            <p:ph type="sldNum" sz="quarter" idx="11"/>
          </p:nvPr>
        </p:nvSpPr>
        <p:spPr/>
        <p:txBody>
          <a:bodyPr rtlCol="0"/>
          <a:lstStyle/>
          <a:p>
            <a:fld id="{03A2E1ED-B287-4130-9EC4-248A3CA84997}"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001FD-4B4F-40D5-B716-33E839DD5D4D}" type="datetimeFigureOut">
              <a:rPr lang="en-US" smtClean="0"/>
              <a:pPr/>
              <a:t>8/27/2018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2E1ED-B287-4130-9EC4-248A3CA849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EC001FD-4B4F-40D5-B716-33E839DD5D4D}" type="datetimeFigureOut">
              <a:rPr lang="en-US" smtClean="0"/>
              <a:pPr/>
              <a:t>8/27/2018</a:t>
            </a:fld>
            <a:endParaRPr lang="en-US"/>
          </a:p>
        </p:txBody>
      </p:sp>
      <p:sp>
        <p:nvSpPr>
          <p:cNvPr id="22" name="Slide Number Placeholder 21"/>
          <p:cNvSpPr>
            <a:spLocks noGrp="1"/>
          </p:cNvSpPr>
          <p:nvPr>
            <p:ph type="sldNum" sz="quarter" idx="15"/>
          </p:nvPr>
        </p:nvSpPr>
        <p:spPr/>
        <p:txBody>
          <a:bodyPr rtlCol="0"/>
          <a:lstStyle/>
          <a:p>
            <a:fld id="{03A2E1ED-B287-4130-9EC4-248A3CA84997}"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EC001FD-4B4F-40D5-B716-33E839DD5D4D}" type="datetimeFigureOut">
              <a:rPr lang="en-US" smtClean="0"/>
              <a:pPr/>
              <a:t>8/27/2018</a:t>
            </a:fld>
            <a:endParaRPr lang="en-US"/>
          </a:p>
        </p:txBody>
      </p:sp>
      <p:sp>
        <p:nvSpPr>
          <p:cNvPr id="18" name="Slide Number Placeholder 17"/>
          <p:cNvSpPr>
            <a:spLocks noGrp="1"/>
          </p:cNvSpPr>
          <p:nvPr>
            <p:ph type="sldNum" sz="quarter" idx="11"/>
          </p:nvPr>
        </p:nvSpPr>
        <p:spPr/>
        <p:txBody>
          <a:bodyPr rtlCol="0"/>
          <a:lstStyle/>
          <a:p>
            <a:fld id="{03A2E1ED-B287-4130-9EC4-248A3CA84997}"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EC001FD-4B4F-40D5-B716-33E839DD5D4D}" type="datetimeFigureOut">
              <a:rPr lang="en-US" smtClean="0"/>
              <a:pPr/>
              <a:t>8/27/2018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3A2E1ED-B287-4130-9EC4-248A3CA849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www.newport-discovery-guide.com/rosecliff.html"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B3u4EFTwpr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Section 1 Review</a:t>
            </a:r>
            <a:endParaRPr lang="en-US" dirty="0"/>
          </a:p>
        </p:txBody>
      </p:sp>
      <p:sp>
        <p:nvSpPr>
          <p:cNvPr id="3" name="Content Placeholder 2"/>
          <p:cNvSpPr>
            <a:spLocks noGrp="1"/>
          </p:cNvSpPr>
          <p:nvPr>
            <p:ph sz="quarter" idx="1"/>
          </p:nvPr>
        </p:nvSpPr>
        <p:spPr/>
        <p:txBody>
          <a:bodyPr/>
          <a:lstStyle/>
          <a:p>
            <a:pPr lvl="0"/>
            <a:r>
              <a:rPr lang="en-US" dirty="0"/>
              <a:t>What led to the nation’s oil boom?</a:t>
            </a:r>
          </a:p>
          <a:p>
            <a:pPr lvl="0"/>
            <a:r>
              <a:rPr lang="en-US" dirty="0"/>
              <a:t>What was the Bessemer process and how did it fuel steel production?</a:t>
            </a:r>
          </a:p>
          <a:p>
            <a:pPr lvl="0"/>
            <a:r>
              <a:rPr lang="en-US" dirty="0"/>
              <a:t>What were some of the new uses in the US for steel?</a:t>
            </a:r>
          </a:p>
          <a:p>
            <a:pPr lvl="0"/>
            <a:r>
              <a:rPr lang="en-US" dirty="0"/>
              <a:t>How did harnessing of electricity transform American business?</a:t>
            </a:r>
          </a:p>
          <a:p>
            <a:pPr lvl="0"/>
            <a:r>
              <a:rPr lang="en-US" dirty="0"/>
              <a:t>How did new inventions and products affect people at home and at work?</a:t>
            </a:r>
          </a:p>
          <a:p>
            <a:endParaRPr lang="en-US" dirty="0"/>
          </a:p>
        </p:txBody>
      </p:sp>
    </p:spTree>
    <p:extLst>
      <p:ext uri="{BB962C8B-B14F-4D97-AF65-F5344CB8AC3E}">
        <p14:creationId xmlns:p14="http://schemas.microsoft.com/office/powerpoint/2010/main" val="1489305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Gilded Age</a:t>
            </a:r>
            <a:endParaRPr lang="en-US" dirty="0"/>
          </a:p>
        </p:txBody>
      </p:sp>
      <p:sp>
        <p:nvSpPr>
          <p:cNvPr id="3" name="Content Placeholder 2"/>
          <p:cNvSpPr>
            <a:spLocks noGrp="1"/>
          </p:cNvSpPr>
          <p:nvPr>
            <p:ph idx="1"/>
          </p:nvPr>
        </p:nvSpPr>
        <p:spPr/>
        <p:txBody>
          <a:bodyPr>
            <a:normAutofit/>
          </a:bodyPr>
          <a:lstStyle/>
          <a:p>
            <a:r>
              <a:rPr lang="en-US" dirty="0" smtClean="0"/>
              <a:t>refers to the era of rapid economic and population growth in the United States during the post-Civil War and post-Reconstruction eras of the late 19th century (1865-1901)</a:t>
            </a:r>
          </a:p>
          <a:p>
            <a:r>
              <a:rPr lang="en-US" dirty="0" smtClean="0"/>
              <a:t>Mark Twain and Charles Dudley Warner</a:t>
            </a:r>
          </a:p>
          <a:p>
            <a:pPr lvl="1"/>
            <a:r>
              <a:rPr lang="en-US" dirty="0" smtClean="0"/>
              <a:t>The Gilded Age: A Tale of Today. </a:t>
            </a:r>
          </a:p>
          <a:p>
            <a:r>
              <a:rPr lang="en-US" dirty="0" smtClean="0"/>
              <a:t>Gilding </a:t>
            </a:r>
          </a:p>
          <a:p>
            <a:pPr lvl="1"/>
            <a:r>
              <a:rPr lang="en-US" dirty="0" smtClean="0"/>
              <a:t>meant to ridicule ostentatious display</a:t>
            </a:r>
            <a:endParaRPr lang="en-US" dirty="0"/>
          </a:p>
        </p:txBody>
      </p:sp>
      <p:pic>
        <p:nvPicPr>
          <p:cNvPr id="16388" name="Picture 4" descr="breakers mansion"/>
          <p:cNvPicPr>
            <a:picLocks noChangeAspect="1" noChangeArrowheads="1"/>
          </p:cNvPicPr>
          <p:nvPr/>
        </p:nvPicPr>
        <p:blipFill>
          <a:blip r:embed="rId2"/>
          <a:srcRect/>
          <a:stretch>
            <a:fillRect/>
          </a:stretch>
        </p:blipFill>
        <p:spPr bwMode="auto">
          <a:xfrm>
            <a:off x="228600" y="457200"/>
            <a:ext cx="4048125" cy="2686051"/>
          </a:xfrm>
          <a:prstGeom prst="rect">
            <a:avLst/>
          </a:prstGeom>
          <a:noFill/>
          <a:effectLst>
            <a:softEdge rad="127000"/>
          </a:effectLst>
        </p:spPr>
      </p:pic>
      <p:pic>
        <p:nvPicPr>
          <p:cNvPr id="16390" name="Picture 6" descr="newport mansions"/>
          <p:cNvPicPr>
            <a:picLocks noChangeAspect="1" noChangeArrowheads="1"/>
          </p:cNvPicPr>
          <p:nvPr/>
        </p:nvPicPr>
        <p:blipFill>
          <a:blip r:embed="rId3"/>
          <a:srcRect/>
          <a:stretch>
            <a:fillRect/>
          </a:stretch>
        </p:blipFill>
        <p:spPr bwMode="auto">
          <a:xfrm>
            <a:off x="5105400" y="914400"/>
            <a:ext cx="3810000" cy="2533651"/>
          </a:xfrm>
          <a:prstGeom prst="rect">
            <a:avLst/>
          </a:prstGeom>
          <a:noFill/>
          <a:effectLst>
            <a:softEdge rad="127000"/>
          </a:effectLst>
        </p:spPr>
      </p:pic>
      <p:pic>
        <p:nvPicPr>
          <p:cNvPr id="16392" name="Picture 8" descr="http://www.newport-discovery-guide.com/images/newport-mansions-86.jpg"/>
          <p:cNvPicPr>
            <a:picLocks noChangeAspect="1" noChangeArrowheads="1"/>
          </p:cNvPicPr>
          <p:nvPr/>
        </p:nvPicPr>
        <p:blipFill>
          <a:blip r:embed="rId4"/>
          <a:srcRect/>
          <a:stretch>
            <a:fillRect/>
          </a:stretch>
        </p:blipFill>
        <p:spPr bwMode="auto">
          <a:xfrm>
            <a:off x="751118" y="3810000"/>
            <a:ext cx="4354282" cy="2895600"/>
          </a:xfrm>
          <a:prstGeom prst="rect">
            <a:avLst/>
          </a:prstGeom>
          <a:noFill/>
          <a:effectLst>
            <a:softEdge rad="127000"/>
          </a:effectLst>
        </p:spPr>
      </p:pic>
      <p:pic>
        <p:nvPicPr>
          <p:cNvPr id="16394" name="Picture 10" descr="http://www.newport-discovery-guide.com/images/newport-mansions-87.jpg"/>
          <p:cNvPicPr>
            <a:picLocks noChangeAspect="1" noChangeArrowheads="1"/>
          </p:cNvPicPr>
          <p:nvPr/>
        </p:nvPicPr>
        <p:blipFill>
          <a:blip r:embed="rId5"/>
          <a:srcRect/>
          <a:stretch>
            <a:fillRect/>
          </a:stretch>
        </p:blipFill>
        <p:spPr bwMode="auto">
          <a:xfrm>
            <a:off x="4267200" y="2971800"/>
            <a:ext cx="4470400" cy="3352800"/>
          </a:xfrm>
          <a:prstGeom prst="rect">
            <a:avLst/>
          </a:prstGeom>
          <a:noFill/>
          <a:effectLst>
            <a:softEdge rad="127000"/>
          </a:effectLst>
        </p:spPr>
      </p:pic>
      <p:pic>
        <p:nvPicPr>
          <p:cNvPr id="16396" name="Picture 12" descr="http://www.newport-discovery-guide.com/images/newport-mansions-83.jpg">
            <a:hlinkClick r:id="rId6"/>
          </p:cNvPr>
          <p:cNvPicPr>
            <a:picLocks noChangeAspect="1" noChangeArrowheads="1"/>
          </p:cNvPicPr>
          <p:nvPr/>
        </p:nvPicPr>
        <p:blipFill>
          <a:blip r:embed="rId7"/>
          <a:srcRect/>
          <a:stretch>
            <a:fillRect/>
          </a:stretch>
        </p:blipFill>
        <p:spPr bwMode="auto">
          <a:xfrm>
            <a:off x="2743200" y="1600200"/>
            <a:ext cx="3454400" cy="2590800"/>
          </a:xfrm>
          <a:prstGeom prst="rect">
            <a:avLst/>
          </a:prstGeom>
          <a:noFill/>
          <a:effectLst>
            <a:softEdge rad="127000"/>
          </a:effectLst>
        </p:spPr>
      </p:pic>
    </p:spTree>
    <p:extLst>
      <p:ext uri="{BB962C8B-B14F-4D97-AF65-F5344CB8AC3E}">
        <p14:creationId xmlns:p14="http://schemas.microsoft.com/office/powerpoint/2010/main" val="401983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388"/>
                                        </p:tgtEl>
                                        <p:attrNameLst>
                                          <p:attrName>style.visibility</p:attrName>
                                        </p:attrNameLst>
                                      </p:cBhvr>
                                      <p:to>
                                        <p:strVal val="visible"/>
                                      </p:to>
                                    </p:set>
                                    <p:animEffect transition="in" filter="fade">
                                      <p:cBhvr>
                                        <p:cTn id="28" dur="2000"/>
                                        <p:tgtEl>
                                          <p:spTgt spid="1638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390"/>
                                        </p:tgtEl>
                                        <p:attrNameLst>
                                          <p:attrName>style.visibility</p:attrName>
                                        </p:attrNameLst>
                                      </p:cBhvr>
                                      <p:to>
                                        <p:strVal val="visible"/>
                                      </p:to>
                                    </p:set>
                                    <p:animEffect transition="in" filter="fade">
                                      <p:cBhvr>
                                        <p:cTn id="33" dur="2000"/>
                                        <p:tgtEl>
                                          <p:spTgt spid="1639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392"/>
                                        </p:tgtEl>
                                        <p:attrNameLst>
                                          <p:attrName>style.visibility</p:attrName>
                                        </p:attrNameLst>
                                      </p:cBhvr>
                                      <p:to>
                                        <p:strVal val="visible"/>
                                      </p:to>
                                    </p:set>
                                    <p:animEffect transition="in" filter="fade">
                                      <p:cBhvr>
                                        <p:cTn id="38" dur="2000"/>
                                        <p:tgtEl>
                                          <p:spTgt spid="1639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394"/>
                                        </p:tgtEl>
                                        <p:attrNameLst>
                                          <p:attrName>style.visibility</p:attrName>
                                        </p:attrNameLst>
                                      </p:cBhvr>
                                      <p:to>
                                        <p:strVal val="visible"/>
                                      </p:to>
                                    </p:set>
                                    <p:animEffect transition="in" filter="fade">
                                      <p:cBhvr>
                                        <p:cTn id="43" dur="2000"/>
                                        <p:tgtEl>
                                          <p:spTgt spid="1639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396"/>
                                        </p:tgtEl>
                                        <p:attrNameLst>
                                          <p:attrName>style.visibility</p:attrName>
                                        </p:attrNameLst>
                                      </p:cBhvr>
                                      <p:to>
                                        <p:strVal val="visible"/>
                                      </p:to>
                                    </p:set>
                                    <p:animEffect transition="in" filter="fade">
                                      <p:cBhvr>
                                        <p:cTn id="48" dur="20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Railroads: The Iron Beast</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1865: 35,000 miles of track in United States</a:t>
            </a:r>
          </a:p>
          <a:p>
            <a:r>
              <a:rPr lang="en-US" dirty="0" smtClean="0"/>
              <a:t>1900: 192,556 miles of track</a:t>
            </a:r>
          </a:p>
          <a:p>
            <a:r>
              <a:rPr lang="en-US" dirty="0" smtClean="0"/>
              <a:t>Government wants more, but there is little profit in initial laying of track</a:t>
            </a:r>
          </a:p>
          <a:p>
            <a:pPr lvl="1"/>
            <a:r>
              <a:rPr lang="en-US" sz="2400" dirty="0"/>
              <a:t>Government motivation for trans-continental railroads</a:t>
            </a:r>
          </a:p>
          <a:p>
            <a:pPr lvl="2"/>
            <a:r>
              <a:rPr lang="en-US" dirty="0"/>
              <a:t>Granted 1 mile square land in a checkerboard pattern around railroad</a:t>
            </a:r>
          </a:p>
          <a:p>
            <a:pPr lvl="2"/>
            <a:r>
              <a:rPr lang="en-US" dirty="0"/>
              <a:t>Government got postal rates low and military traffic</a:t>
            </a:r>
          </a:p>
          <a:p>
            <a:pPr lvl="2"/>
            <a:r>
              <a:rPr lang="en-US" dirty="0"/>
              <a:t>Towns competed for the right to have the railroad cut through their town</a:t>
            </a:r>
          </a:p>
          <a:p>
            <a:r>
              <a:rPr lang="en-US" sz="2700" dirty="0"/>
              <a:t>Trans-continental railroad</a:t>
            </a:r>
          </a:p>
          <a:p>
            <a:pPr lvl="1"/>
            <a:r>
              <a:rPr lang="en-US" sz="2400" dirty="0"/>
              <a:t>Union pacific Railroad</a:t>
            </a:r>
          </a:p>
          <a:p>
            <a:pPr lvl="2"/>
            <a:r>
              <a:rPr lang="en-US" dirty="0"/>
              <a:t>Irish workers in the East </a:t>
            </a:r>
          </a:p>
          <a:p>
            <a:pPr lvl="2"/>
            <a:r>
              <a:rPr lang="en-US" dirty="0"/>
              <a:t>Fight </a:t>
            </a:r>
            <a:r>
              <a:rPr lang="en-US" dirty="0" smtClean="0"/>
              <a:t>off Native Americans</a:t>
            </a:r>
            <a:endParaRPr lang="en-US" dirty="0"/>
          </a:p>
          <a:p>
            <a:pPr lvl="2"/>
            <a:r>
              <a:rPr lang="en-US" dirty="0"/>
              <a:t>Also received $16,000 on flat land to $48,000 on rough terrain</a:t>
            </a:r>
          </a:p>
          <a:p>
            <a:pPr lvl="1"/>
            <a:r>
              <a:rPr lang="en-US" sz="2400" dirty="0"/>
              <a:t>Central pacific Railroad</a:t>
            </a:r>
          </a:p>
          <a:p>
            <a:pPr lvl="2"/>
            <a:r>
              <a:rPr lang="en-US" dirty="0"/>
              <a:t>Chinese from the West</a:t>
            </a:r>
          </a:p>
          <a:p>
            <a:pPr lvl="2"/>
            <a:r>
              <a:rPr lang="en-US" dirty="0"/>
              <a:t>Slow going through the Mountains</a:t>
            </a:r>
          </a:p>
          <a:p>
            <a:pPr lvl="1"/>
            <a:r>
              <a:rPr lang="en-US" sz="2400" dirty="0"/>
              <a:t>Comes together in Ogden Utah in 1869</a:t>
            </a:r>
          </a:p>
          <a:p>
            <a:pPr lvl="2"/>
            <a:r>
              <a:rPr lang="en-US" dirty="0"/>
              <a:t>Union Pacific 1,086 miles</a:t>
            </a:r>
          </a:p>
          <a:p>
            <a:pPr lvl="2"/>
            <a:r>
              <a:rPr lang="en-US" dirty="0"/>
              <a:t>Central pacific 689</a:t>
            </a:r>
          </a:p>
          <a:p>
            <a:endParaRPr lang="en-US" dirty="0" smtClean="0"/>
          </a:p>
          <a:p>
            <a:endParaRPr lang="en-US" dirty="0"/>
          </a:p>
        </p:txBody>
      </p:sp>
    </p:spTree>
    <p:extLst>
      <p:ext uri="{BB962C8B-B14F-4D97-AF65-F5344CB8AC3E}">
        <p14:creationId xmlns:p14="http://schemas.microsoft.com/office/powerpoint/2010/main" val="717707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Railroads</a:t>
            </a:r>
            <a:endParaRPr lang="en-US" dirty="0"/>
          </a:p>
        </p:txBody>
      </p:sp>
      <p:sp>
        <p:nvSpPr>
          <p:cNvPr id="3" name="Content Placeholder 2"/>
          <p:cNvSpPr>
            <a:spLocks noGrp="1"/>
          </p:cNvSpPr>
          <p:nvPr>
            <p:ph sz="quarter" idx="1"/>
          </p:nvPr>
        </p:nvSpPr>
        <p:spPr>
          <a:xfrm>
            <a:off x="609599" y="5791200"/>
            <a:ext cx="7368139" cy="682752"/>
          </a:xfrm>
        </p:spPr>
        <p:txBody>
          <a:bodyPr/>
          <a:lstStyle/>
          <a:p>
            <a:endParaRPr lang="en-US" dirty="0"/>
          </a:p>
        </p:txBody>
      </p:sp>
      <p:pic>
        <p:nvPicPr>
          <p:cNvPr id="1026" name="Picture 2" descr="http://www.globalsecurity.org/military/facility/images/rr-railroad-map-19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4959"/>
            <a:ext cx="8305799" cy="6229351"/>
          </a:xfrm>
          <a:prstGeom prst="rect">
            <a:avLst/>
          </a:prstGeom>
          <a:noFill/>
          <a:extLst>
            <a:ext uri="{909E8E84-426E-40DD-AFC4-6F175D3DCCD1}">
              <a14:hiddenFill xmlns:a14="http://schemas.microsoft.com/office/drawing/2010/main">
                <a:solidFill>
                  <a:srgbClr val="FFFFFF"/>
                </a:solidFill>
              </a14:hiddenFill>
            </a:ext>
          </a:extLst>
        </p:spPr>
      </p:pic>
      <p:sp>
        <p:nvSpPr>
          <p:cNvPr id="13" name="SMARTInkShape-9"/>
          <p:cNvSpPr/>
          <p:nvPr>
            <p:custDataLst>
              <p:tags r:id="rId1"/>
            </p:custDataLst>
          </p:nvPr>
        </p:nvSpPr>
        <p:spPr>
          <a:xfrm>
            <a:off x="814387" y="4464843"/>
            <a:ext cx="42864" cy="14289"/>
          </a:xfrm>
          <a:custGeom>
            <a:avLst/>
            <a:gdLst/>
            <a:ahLst/>
            <a:cxnLst/>
            <a:rect l="0" t="0" r="0" b="0"/>
            <a:pathLst>
              <a:path w="42864" h="14289">
                <a:moveTo>
                  <a:pt x="0" y="14288"/>
                </a:moveTo>
                <a:lnTo>
                  <a:pt x="0" y="14288"/>
                </a:lnTo>
                <a:lnTo>
                  <a:pt x="2925" y="14007"/>
                </a:lnTo>
                <a:lnTo>
                  <a:pt x="4350" y="13077"/>
                </a:lnTo>
                <a:lnTo>
                  <a:pt x="5524" y="11864"/>
                </a:lnTo>
                <a:lnTo>
                  <a:pt x="8665" y="10502"/>
                </a:lnTo>
                <a:lnTo>
                  <a:pt x="14610" y="9130"/>
                </a:lnTo>
                <a:lnTo>
                  <a:pt x="21234" y="7237"/>
                </a:lnTo>
                <a:lnTo>
                  <a:pt x="28183" y="4521"/>
                </a:lnTo>
                <a:lnTo>
                  <a:pt x="35429" y="1623"/>
                </a:lnTo>
                <a:lnTo>
                  <a:pt x="4286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85571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Colossus of Rhodes</a:t>
            </a:r>
            <a:endParaRPr lang="en-US" dirty="0"/>
          </a:p>
        </p:txBody>
      </p:sp>
      <p:sp>
        <p:nvSpPr>
          <p:cNvPr id="3" name="Content Placeholder 2"/>
          <p:cNvSpPr>
            <a:spLocks noGrp="1"/>
          </p:cNvSpPr>
          <p:nvPr>
            <p:ph sz="quarter" idx="1"/>
          </p:nvPr>
        </p:nvSpPr>
        <p:spPr>
          <a:xfrm>
            <a:off x="533400" y="6172200"/>
            <a:ext cx="7391400" cy="301752"/>
          </a:xfrm>
        </p:spPr>
        <p:txBody>
          <a:bodyPr>
            <a:normAutofit fontScale="70000" lnSpcReduction="20000"/>
          </a:bodyPr>
          <a:lstStyle/>
          <a:p>
            <a:endParaRPr lang="en-US" dirty="0"/>
          </a:p>
        </p:txBody>
      </p:sp>
      <p:pic>
        <p:nvPicPr>
          <p:cNvPr id="2050" name="Picture 2" descr="http://www.shedexpedition.com/wp-content/uploads/2014/08/colossus-of-rho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17638"/>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144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3200400" cy="1752600"/>
          </a:xfrm>
        </p:spPr>
        <p:txBody>
          <a:bodyPr/>
          <a:lstStyle/>
          <a:p>
            <a:r>
              <a:rPr lang="en-US" dirty="0" smtClean="0"/>
              <a:t>“The Modern Colossus of Railroads”</a:t>
            </a:r>
            <a:endParaRPr lang="en-US" dirty="0"/>
          </a:p>
        </p:txBody>
      </p:sp>
      <p:sp>
        <p:nvSpPr>
          <p:cNvPr id="3" name="Content Placeholder 2"/>
          <p:cNvSpPr>
            <a:spLocks noGrp="1"/>
          </p:cNvSpPr>
          <p:nvPr>
            <p:ph sz="quarter" idx="1"/>
          </p:nvPr>
        </p:nvSpPr>
        <p:spPr>
          <a:xfrm>
            <a:off x="228600" y="1752600"/>
            <a:ext cx="3200400" cy="4953000"/>
          </a:xfrm>
        </p:spPr>
        <p:txBody>
          <a:bodyPr>
            <a:normAutofit/>
          </a:bodyPr>
          <a:lstStyle/>
          <a:p>
            <a:r>
              <a:rPr lang="en-US" dirty="0"/>
              <a:t>William Vanderbilt, Jay Gould, and Cyrus W. </a:t>
            </a:r>
            <a:r>
              <a:rPr lang="en-US" dirty="0" smtClean="0"/>
              <a:t>Fields</a:t>
            </a:r>
          </a:p>
          <a:p>
            <a:pPr lvl="1"/>
            <a:r>
              <a:rPr lang="en-US" dirty="0"/>
              <a:t>Union </a:t>
            </a:r>
            <a:r>
              <a:rPr lang="en-US" dirty="0" smtClean="0"/>
              <a:t>Pacific,</a:t>
            </a:r>
          </a:p>
          <a:p>
            <a:pPr lvl="1"/>
            <a:r>
              <a:rPr lang="en-US" dirty="0" smtClean="0"/>
              <a:t>New </a:t>
            </a:r>
            <a:r>
              <a:rPr lang="en-US" dirty="0"/>
              <a:t>York </a:t>
            </a:r>
            <a:r>
              <a:rPr lang="en-US" dirty="0" smtClean="0"/>
              <a:t>Central,</a:t>
            </a:r>
          </a:p>
          <a:p>
            <a:pPr lvl="1"/>
            <a:r>
              <a:rPr lang="en-US" dirty="0" smtClean="0"/>
              <a:t>Lake </a:t>
            </a:r>
            <a:r>
              <a:rPr lang="en-US" dirty="0"/>
              <a:t>Shore &amp; Dependence </a:t>
            </a:r>
            <a:r>
              <a:rPr lang="en-US" dirty="0" smtClean="0"/>
              <a:t>lines</a:t>
            </a:r>
          </a:p>
          <a:p>
            <a:pPr lvl="1"/>
            <a:endParaRPr lang="en-US" dirty="0"/>
          </a:p>
          <a:p>
            <a:r>
              <a:rPr lang="en-US" dirty="0" smtClean="0"/>
              <a:t>“All freight MUST pass here and pay any tolls we demand”</a:t>
            </a:r>
            <a:endParaRPr lang="en-US" dirty="0"/>
          </a:p>
        </p:txBody>
      </p:sp>
      <p:pic>
        <p:nvPicPr>
          <p:cNvPr id="1028" name="Picture 4" descr="http://upload.wikimedia.org/wikipedia/commons/8/8a/Modern_Colossus_of_Rail_Roads_-_Keppler_18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46633"/>
            <a:ext cx="4587243" cy="710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85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Cartoon Analysis</a:t>
            </a:r>
            <a:endParaRPr lang="en-US" dirty="0"/>
          </a:p>
        </p:txBody>
      </p:sp>
      <p:sp>
        <p:nvSpPr>
          <p:cNvPr id="3" name="Content Placeholder 2"/>
          <p:cNvSpPr>
            <a:spLocks noGrp="1"/>
          </p:cNvSpPr>
          <p:nvPr>
            <p:ph sz="quarter" idx="1"/>
          </p:nvPr>
        </p:nvSpPr>
        <p:spPr/>
        <p:txBody>
          <a:bodyPr/>
          <a:lstStyle/>
          <a:p>
            <a:r>
              <a:rPr lang="en-US" dirty="0" smtClean="0"/>
              <a:t>The title of this cartoon is a pun on the Colossus of Rhodes, a statue erected in 282 BC on an </a:t>
            </a:r>
            <a:r>
              <a:rPr lang="en-US" dirty="0" smtClean="0"/>
              <a:t>island </a:t>
            </a:r>
            <a:r>
              <a:rPr lang="en-US" dirty="0" smtClean="0"/>
              <a:t>near </a:t>
            </a:r>
            <a:r>
              <a:rPr lang="en-US" dirty="0" smtClean="0"/>
              <a:t>Greece</a:t>
            </a:r>
            <a:r>
              <a:rPr lang="en-US" dirty="0" smtClean="0"/>
              <a:t>.  According to legend, the 100-foot-tall statue straddled Rhodes’s harbor entrance.  Do you think the artist means the comparison as a compliment or a criticism?  Why?</a:t>
            </a:r>
          </a:p>
          <a:p>
            <a:r>
              <a:rPr lang="en-US" dirty="0" smtClean="0"/>
              <a:t>The reins held by the railroad magnates attach not only to the trains but also to the tracks and the railroad station.  What does his convey about the magnates’ control of the railroads.</a:t>
            </a:r>
            <a:endParaRPr lang="en-US" dirty="0"/>
          </a:p>
        </p:txBody>
      </p:sp>
    </p:spTree>
    <p:extLst>
      <p:ext uri="{BB962C8B-B14F-4D97-AF65-F5344CB8AC3E}">
        <p14:creationId xmlns:p14="http://schemas.microsoft.com/office/powerpoint/2010/main" val="523498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sz="quarter" idx="1"/>
          </p:nvPr>
        </p:nvSpPr>
        <p:spPr/>
        <p:txBody>
          <a:bodyPr>
            <a:normAutofit/>
          </a:bodyPr>
          <a:lstStyle/>
          <a:p>
            <a:pPr marL="274320" lvl="1">
              <a:spcBef>
                <a:spcPts val="600"/>
              </a:spcBef>
              <a:buSzPct val="70000"/>
              <a:buFont typeface="Wingdings"/>
              <a:buChar char=""/>
            </a:pPr>
            <a:r>
              <a:rPr lang="en-US" sz="2400" dirty="0"/>
              <a:t>Make a list of things that the Trans Continental railroad allowed Americans to do (better</a:t>
            </a:r>
            <a:r>
              <a:rPr lang="en-US" sz="2400" dirty="0" smtClean="0"/>
              <a:t>).</a:t>
            </a:r>
          </a:p>
          <a:p>
            <a:r>
              <a:rPr lang="en-US" dirty="0"/>
              <a:t>Who benefited from the growth of Railroads?</a:t>
            </a:r>
          </a:p>
          <a:p>
            <a:pPr lvl="1"/>
            <a:r>
              <a:rPr lang="en-US" dirty="0"/>
              <a:t>Who was hurt by it</a:t>
            </a:r>
            <a:r>
              <a:rPr lang="en-US" dirty="0" smtClean="0"/>
              <a:t>?</a:t>
            </a:r>
          </a:p>
          <a:p>
            <a:r>
              <a:rPr lang="en-US" dirty="0"/>
              <a:t>What enabled America go grow in power militarily, economically and socially in the post-Civil war era?</a:t>
            </a:r>
          </a:p>
          <a:p>
            <a:endParaRPr lang="en-US" dirty="0"/>
          </a:p>
        </p:txBody>
      </p:sp>
    </p:spTree>
    <p:extLst>
      <p:ext uri="{BB962C8B-B14F-4D97-AF65-F5344CB8AC3E}">
        <p14:creationId xmlns:p14="http://schemas.microsoft.com/office/powerpoint/2010/main" val="530064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Factors Leading to the Growth of Big Business</a:t>
            </a:r>
            <a:endParaRPr lang="en-US" dirty="0"/>
          </a:p>
        </p:txBody>
      </p:sp>
      <p:sp>
        <p:nvSpPr>
          <p:cNvPr id="3" name="Content Placeholder 2"/>
          <p:cNvSpPr>
            <a:spLocks noGrp="1"/>
          </p:cNvSpPr>
          <p:nvPr>
            <p:ph idx="1"/>
          </p:nvPr>
        </p:nvSpPr>
        <p:spPr>
          <a:xfrm>
            <a:off x="457200" y="1524000"/>
            <a:ext cx="4114800" cy="4602163"/>
          </a:xfrm>
        </p:spPr>
        <p:txBody>
          <a:bodyPr>
            <a:normAutofit fontScale="85000" lnSpcReduction="20000"/>
          </a:bodyPr>
          <a:lstStyle/>
          <a:p>
            <a:r>
              <a:rPr lang="en-US" dirty="0" smtClean="0"/>
              <a:t>Rise of Heavy Industry</a:t>
            </a:r>
          </a:p>
          <a:p>
            <a:r>
              <a:rPr lang="en-US" dirty="0" smtClean="0"/>
              <a:t>Technological Boom</a:t>
            </a:r>
          </a:p>
          <a:p>
            <a:pPr lvl="1"/>
            <a:r>
              <a:rPr lang="en-US" dirty="0" smtClean="0"/>
              <a:t>Phones</a:t>
            </a:r>
          </a:p>
          <a:p>
            <a:pPr lvl="1"/>
            <a:r>
              <a:rPr lang="en-US" dirty="0" smtClean="0"/>
              <a:t>Kerosene then gasoline</a:t>
            </a:r>
          </a:p>
          <a:p>
            <a:pPr lvl="1"/>
            <a:r>
              <a:rPr lang="en-US" dirty="0" smtClean="0"/>
              <a:t>Electricity (Power plants)</a:t>
            </a:r>
          </a:p>
          <a:p>
            <a:pPr lvl="1"/>
            <a:r>
              <a:rPr lang="en-US" dirty="0" smtClean="0"/>
              <a:t>Bessemer Process</a:t>
            </a:r>
          </a:p>
          <a:p>
            <a:pPr lvl="1"/>
            <a:r>
              <a:rPr lang="en-US" dirty="0" smtClean="0"/>
              <a:t>photography</a:t>
            </a:r>
          </a:p>
          <a:p>
            <a:r>
              <a:rPr lang="en-US" dirty="0" smtClean="0"/>
              <a:t>Natural Resources</a:t>
            </a:r>
          </a:p>
          <a:p>
            <a:r>
              <a:rPr lang="en-US" dirty="0" smtClean="0"/>
              <a:t>Much Needed Labor Supply</a:t>
            </a:r>
          </a:p>
          <a:p>
            <a:r>
              <a:rPr lang="en-US" dirty="0" smtClean="0"/>
              <a:t>Laissez-Faire Economics</a:t>
            </a:r>
          </a:p>
          <a:p>
            <a:pPr lvl="1"/>
            <a:r>
              <a:rPr lang="en-US" dirty="0" smtClean="0"/>
              <a:t>describes an environment in which transactions between private parties are free from state intervention, including restrictive regulations, taxes, tariffs and enforced monopolies.</a:t>
            </a:r>
            <a:endParaRPr lang="en-US" dirty="0"/>
          </a:p>
        </p:txBody>
      </p:sp>
      <p:pic>
        <p:nvPicPr>
          <p:cNvPr id="17412" name="Picture 4" descr="http://www.historyteacher.net/AHAP/images/BigBusiness.JPG"/>
          <p:cNvPicPr>
            <a:picLocks noChangeAspect="1" noChangeArrowheads="1"/>
          </p:cNvPicPr>
          <p:nvPr/>
        </p:nvPicPr>
        <p:blipFill>
          <a:blip r:embed="rId2"/>
          <a:srcRect/>
          <a:stretch>
            <a:fillRect/>
          </a:stretch>
        </p:blipFill>
        <p:spPr bwMode="auto">
          <a:xfrm>
            <a:off x="4648200" y="1828800"/>
            <a:ext cx="4322618" cy="4190999"/>
          </a:xfrm>
          <a:prstGeom prst="rect">
            <a:avLst/>
          </a:prstGeom>
          <a:noFill/>
          <a:effectLst>
            <a:softEdge rad="127000"/>
          </a:effectLst>
        </p:spPr>
      </p:pic>
      <p:pic>
        <p:nvPicPr>
          <p:cNvPr id="17410" name="Picture 2" descr="http://www.historycooperative.org/journals/jga/7.3/images/culbertson_fig12b.jpg"/>
          <p:cNvPicPr>
            <a:picLocks noChangeAspect="1" noChangeArrowheads="1"/>
          </p:cNvPicPr>
          <p:nvPr/>
        </p:nvPicPr>
        <p:blipFill>
          <a:blip r:embed="rId3"/>
          <a:srcRect/>
          <a:stretch>
            <a:fillRect/>
          </a:stretch>
        </p:blipFill>
        <p:spPr bwMode="auto">
          <a:xfrm>
            <a:off x="462116" y="1245807"/>
            <a:ext cx="7920996" cy="5158548"/>
          </a:xfrm>
          <a:prstGeom prst="rect">
            <a:avLst/>
          </a:prstGeom>
          <a:noFill/>
          <a:effectLst>
            <a:softEdge rad="127000"/>
          </a:effectLst>
        </p:spPr>
      </p:pic>
    </p:spTree>
    <p:extLst>
      <p:ext uri="{BB962C8B-B14F-4D97-AF65-F5344CB8AC3E}">
        <p14:creationId xmlns:p14="http://schemas.microsoft.com/office/powerpoint/2010/main" val="63015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20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7410"/>
                                        </p:tgtEl>
                                        <p:attrNameLst>
                                          <p:attrName>style.visibility</p:attrName>
                                        </p:attrNameLst>
                                      </p:cBhvr>
                                      <p:to>
                                        <p:strVal val="visible"/>
                                      </p:to>
                                    </p:set>
                                    <p:animEffect transition="in" filter="fade">
                                      <p:cBhvr>
                                        <p:cTn id="50"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Section 3 (</a:t>
            </a:r>
            <a:r>
              <a:rPr lang="en-US" dirty="0" err="1" smtClean="0"/>
              <a:t>cont</a:t>
            </a:r>
            <a:r>
              <a:rPr lang="en-US" dirty="0" smtClean="0"/>
              <a:t>…)</a:t>
            </a:r>
            <a:endParaRPr lang="en-US" dirty="0"/>
          </a:p>
        </p:txBody>
      </p:sp>
      <p:sp>
        <p:nvSpPr>
          <p:cNvPr id="3" name="Content Placeholder 2"/>
          <p:cNvSpPr>
            <a:spLocks noGrp="1"/>
          </p:cNvSpPr>
          <p:nvPr>
            <p:ph sz="quarter" idx="1"/>
          </p:nvPr>
        </p:nvSpPr>
        <p:spPr/>
        <p:txBody>
          <a:bodyPr/>
          <a:lstStyle/>
          <a:p>
            <a:pPr lvl="0"/>
            <a:r>
              <a:rPr lang="en-US" dirty="0"/>
              <a:t>What did labor unions advocate?</a:t>
            </a:r>
          </a:p>
          <a:p>
            <a:pPr lvl="0"/>
            <a:r>
              <a:rPr lang="en-US" dirty="0"/>
              <a:t>What different types of unions emerged during the nation’s industrial boom?</a:t>
            </a:r>
          </a:p>
          <a:p>
            <a:pPr lvl="0"/>
            <a:r>
              <a:rPr lang="en-US" dirty="0"/>
              <a:t>What were the reasons for the various strikes during the 19</a:t>
            </a:r>
            <a:r>
              <a:rPr lang="en-US" baseline="30000" dirty="0"/>
              <a:t>th</a:t>
            </a:r>
            <a:r>
              <a:rPr lang="en-US" dirty="0"/>
              <a:t> century?</a:t>
            </a:r>
          </a:p>
          <a:p>
            <a:pPr lvl="0"/>
            <a:r>
              <a:rPr lang="en-US" dirty="0"/>
              <a:t>What role did women play in the labor movement?</a:t>
            </a:r>
          </a:p>
          <a:p>
            <a:pPr lvl="0"/>
            <a:r>
              <a:rPr lang="en-US" dirty="0"/>
              <a:t>How did management and the government react to union activity?</a:t>
            </a:r>
          </a:p>
          <a:p>
            <a:endParaRPr lang="en-US" dirty="0"/>
          </a:p>
        </p:txBody>
      </p:sp>
    </p:spTree>
    <p:extLst>
      <p:ext uri="{BB962C8B-B14F-4D97-AF65-F5344CB8AC3E}">
        <p14:creationId xmlns:p14="http://schemas.microsoft.com/office/powerpoint/2010/main" val="832711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Capitalism v Socialism</a:t>
            </a:r>
            <a:endParaRPr lang="en-US" dirty="0"/>
          </a:p>
        </p:txBody>
      </p:sp>
      <p:sp>
        <p:nvSpPr>
          <p:cNvPr id="3" name="Content Placeholder 2"/>
          <p:cNvSpPr>
            <a:spLocks noGrp="1"/>
          </p:cNvSpPr>
          <p:nvPr>
            <p:ph sz="quarter" idx="1"/>
          </p:nvPr>
        </p:nvSpPr>
        <p:spPr/>
        <p:txBody>
          <a:bodyPr/>
          <a:lstStyle/>
          <a:p>
            <a:r>
              <a:rPr lang="en-US" dirty="0" smtClean="0"/>
              <a:t>Capitalism:</a:t>
            </a:r>
          </a:p>
          <a:p>
            <a:pPr lvl="1"/>
            <a:r>
              <a:rPr lang="en-US" dirty="0" smtClean="0"/>
              <a:t>an economic system in which resources and means of production are privately owned and prices, production, and the distribution of goods are determined mainly by competition in a free market</a:t>
            </a:r>
          </a:p>
          <a:p>
            <a:pPr lvl="1"/>
            <a:r>
              <a:rPr lang="en-US" dirty="0" smtClean="0"/>
              <a:t>Adam Smith:</a:t>
            </a:r>
          </a:p>
          <a:p>
            <a:pPr lvl="2"/>
            <a:r>
              <a:rPr lang="en-US" dirty="0" smtClean="0"/>
              <a:t>Laissez Faire (let alone)</a:t>
            </a:r>
          </a:p>
          <a:p>
            <a:pPr lvl="1"/>
            <a:r>
              <a:rPr lang="en-US" dirty="0" smtClean="0"/>
              <a:t>Pros:</a:t>
            </a:r>
          </a:p>
          <a:p>
            <a:pPr lvl="2"/>
            <a:r>
              <a:rPr lang="en-US" dirty="0" smtClean="0"/>
              <a:t>creates more wealth than any other possible economic system, and that its benefits are mainly to the ordinary person, new ideas</a:t>
            </a:r>
          </a:p>
          <a:p>
            <a:pPr lvl="1"/>
            <a:r>
              <a:rPr lang="en-US" dirty="0" smtClean="0"/>
              <a:t>Cons:</a:t>
            </a:r>
          </a:p>
          <a:p>
            <a:pPr lvl="2"/>
            <a:r>
              <a:rPr lang="en-US" dirty="0" smtClean="0"/>
              <a:t>Associated with economic instability</a:t>
            </a:r>
            <a:r>
              <a:rPr lang="en-US" baseline="30000" dirty="0" smtClean="0"/>
              <a:t> </a:t>
            </a:r>
            <a:r>
              <a:rPr lang="en-US" dirty="0" smtClean="0"/>
              <a:t>and an inability to provide for the well-being of all people</a:t>
            </a:r>
          </a:p>
          <a:p>
            <a:pPr lvl="2"/>
            <a:endParaRPr lang="en-US" dirty="0" smtClean="0"/>
          </a:p>
          <a:p>
            <a:pPr lvl="2"/>
            <a:endParaRPr lang="en-US" dirty="0" smtClean="0"/>
          </a:p>
          <a:p>
            <a:pPr lvl="2"/>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Section 2 Review</a:t>
            </a:r>
            <a:endParaRPr lang="en-US" dirty="0"/>
          </a:p>
        </p:txBody>
      </p:sp>
      <p:sp>
        <p:nvSpPr>
          <p:cNvPr id="3" name="Content Placeholder 2"/>
          <p:cNvSpPr>
            <a:spLocks noGrp="1"/>
          </p:cNvSpPr>
          <p:nvPr>
            <p:ph sz="quarter" idx="1"/>
          </p:nvPr>
        </p:nvSpPr>
        <p:spPr/>
        <p:txBody>
          <a:bodyPr>
            <a:normAutofit fontScale="92500" lnSpcReduction="10000"/>
          </a:bodyPr>
          <a:lstStyle/>
          <a:p>
            <a:pPr lvl="0"/>
            <a:r>
              <a:rPr lang="en-US" dirty="0"/>
              <a:t>How did the government facilitate the expansion of the railroads?</a:t>
            </a:r>
          </a:p>
          <a:p>
            <a:pPr lvl="0"/>
            <a:r>
              <a:rPr lang="en-US" dirty="0"/>
              <a:t>What were the positive and negative aspects of railroad expansion?</a:t>
            </a:r>
          </a:p>
          <a:p>
            <a:pPr lvl="0"/>
            <a:r>
              <a:rPr lang="en-US" dirty="0"/>
              <a:t>How did railroad time work?</a:t>
            </a:r>
          </a:p>
          <a:p>
            <a:pPr lvl="0"/>
            <a:r>
              <a:rPr lang="en-US" dirty="0"/>
              <a:t>How did growth of railroad lines promote the growth of cities and trade?</a:t>
            </a:r>
          </a:p>
          <a:p>
            <a:pPr lvl="0"/>
            <a:r>
              <a:rPr lang="en-US" dirty="0"/>
              <a:t>How was the town of Pullman different from other towns?</a:t>
            </a:r>
          </a:p>
          <a:p>
            <a:pPr lvl="0"/>
            <a:r>
              <a:rPr lang="en-US" dirty="0"/>
              <a:t>What was the Credit </a:t>
            </a:r>
            <a:r>
              <a:rPr lang="en-US" dirty="0" err="1"/>
              <a:t>Mobilier</a:t>
            </a:r>
            <a:r>
              <a:rPr lang="en-US" dirty="0"/>
              <a:t> scandal?</a:t>
            </a:r>
          </a:p>
          <a:p>
            <a:pPr lvl="0"/>
            <a:r>
              <a:rPr lang="en-US" dirty="0"/>
              <a:t>Why were the farmers upset with railroad companies?</a:t>
            </a:r>
          </a:p>
          <a:p>
            <a:pPr lvl="0"/>
            <a:r>
              <a:rPr lang="en-US" dirty="0"/>
              <a:t>How did the Granger laws help farmers?</a:t>
            </a:r>
          </a:p>
          <a:p>
            <a:pPr lvl="0"/>
            <a:r>
              <a:rPr lang="en-US" dirty="0"/>
              <a:t>What was the Interstate Commerce Act?</a:t>
            </a:r>
          </a:p>
          <a:p>
            <a:endParaRPr lang="en-US" dirty="0"/>
          </a:p>
        </p:txBody>
      </p:sp>
    </p:spTree>
    <p:extLst>
      <p:ext uri="{BB962C8B-B14F-4D97-AF65-F5344CB8AC3E}">
        <p14:creationId xmlns:p14="http://schemas.microsoft.com/office/powerpoint/2010/main" val="1450459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Capitalism vs. Socialism</a:t>
            </a:r>
            <a:endParaRPr lang="en-US" dirty="0"/>
          </a:p>
        </p:txBody>
      </p:sp>
      <p:sp>
        <p:nvSpPr>
          <p:cNvPr id="3" name="Content Placeholder 2"/>
          <p:cNvSpPr>
            <a:spLocks noGrp="1"/>
          </p:cNvSpPr>
          <p:nvPr>
            <p:ph sz="quarter" idx="1"/>
          </p:nvPr>
        </p:nvSpPr>
        <p:spPr/>
        <p:txBody>
          <a:bodyPr/>
          <a:lstStyle/>
          <a:p>
            <a:r>
              <a:rPr lang="en-US" dirty="0" smtClean="0"/>
              <a:t>Socialism:</a:t>
            </a:r>
          </a:p>
          <a:p>
            <a:pPr lvl="1"/>
            <a:r>
              <a:rPr lang="en-US" dirty="0" smtClean="0"/>
              <a:t>Collective, or governmental ownership, and administration of the means of production and distribution of goods</a:t>
            </a:r>
          </a:p>
          <a:p>
            <a:pPr lvl="1"/>
            <a:r>
              <a:rPr lang="en-US" dirty="0" smtClean="0"/>
              <a:t>Karl Marx and Frederick Engels</a:t>
            </a:r>
          </a:p>
          <a:p>
            <a:pPr lvl="2"/>
            <a:r>
              <a:rPr lang="en-US" dirty="0" smtClean="0"/>
              <a:t>Beginning steps in reaching Communism</a:t>
            </a:r>
          </a:p>
          <a:p>
            <a:pPr lvl="1"/>
            <a:r>
              <a:rPr lang="en-US" dirty="0" smtClean="0"/>
              <a:t>Pros:</a:t>
            </a:r>
          </a:p>
          <a:p>
            <a:pPr lvl="2"/>
            <a:r>
              <a:rPr lang="en-US" dirty="0" smtClean="0"/>
              <a:t>More social, economic, medical, political equality</a:t>
            </a:r>
          </a:p>
          <a:p>
            <a:pPr lvl="1"/>
            <a:r>
              <a:rPr lang="en-US" dirty="0" smtClean="0"/>
              <a:t>Cons:</a:t>
            </a:r>
          </a:p>
          <a:p>
            <a:pPr lvl="2"/>
            <a:r>
              <a:rPr lang="en-US" dirty="0" smtClean="0"/>
              <a:t>Higher costs, not perfectly equal, fewer new ideas, big government</a:t>
            </a:r>
          </a:p>
          <a:p>
            <a:pPr lvl="2"/>
            <a:endParaRPr lang="en-US" dirty="0" smtClean="0"/>
          </a:p>
          <a:p>
            <a:pPr lvl="2"/>
            <a:endParaRPr lang="en-US" dirty="0" smtClean="0"/>
          </a:p>
          <a:p>
            <a:pPr lvl="2"/>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Capitalism vs. Socialism</a:t>
            </a:r>
            <a:endParaRPr lang="en-US" dirty="0"/>
          </a:p>
        </p:txBody>
      </p:sp>
      <p:sp>
        <p:nvSpPr>
          <p:cNvPr id="3" name="Content Placeholder 2"/>
          <p:cNvSpPr>
            <a:spLocks noGrp="1"/>
          </p:cNvSpPr>
          <p:nvPr>
            <p:ph sz="quarter" idx="1"/>
          </p:nvPr>
        </p:nvSpPr>
        <p:spPr/>
        <p:txBody>
          <a:bodyPr/>
          <a:lstStyle/>
          <a:p>
            <a:r>
              <a:rPr lang="en-US" dirty="0" smtClean="0"/>
              <a:t>Create a chart</a:t>
            </a:r>
          </a:p>
          <a:p>
            <a:pPr lvl="1"/>
            <a:r>
              <a:rPr lang="en-US" dirty="0" smtClean="0"/>
              <a:t>Government Regulation?</a:t>
            </a:r>
          </a:p>
          <a:p>
            <a:pPr lvl="1"/>
            <a:r>
              <a:rPr lang="en-US" dirty="0" smtClean="0"/>
              <a:t>Competition?</a:t>
            </a:r>
          </a:p>
          <a:p>
            <a:pPr lvl="1"/>
            <a:r>
              <a:rPr lang="en-US" dirty="0" smtClean="0"/>
              <a:t>Drive or work ethic?</a:t>
            </a:r>
            <a:endParaRPr lang="en-US" dirty="0" smtClean="0"/>
          </a:p>
          <a:p>
            <a:pPr lvl="1"/>
            <a:r>
              <a:rPr lang="en-US" dirty="0" smtClean="0"/>
              <a:t>Retirement?</a:t>
            </a:r>
          </a:p>
          <a:p>
            <a:pPr lvl="1"/>
            <a:r>
              <a:rPr lang="en-US" dirty="0" smtClean="0"/>
              <a:t>Taxes?</a:t>
            </a:r>
          </a:p>
          <a:p>
            <a:pPr lvl="1"/>
            <a:r>
              <a:rPr lang="en-US" dirty="0" smtClean="0"/>
              <a:t>Health Care?</a:t>
            </a:r>
          </a:p>
          <a:p>
            <a:pPr lvl="1"/>
            <a:r>
              <a:rPr lang="en-US" dirty="0" smtClean="0"/>
              <a:t>Promoting of new </a:t>
            </a:r>
            <a:r>
              <a:rPr lang="en-US" dirty="0"/>
              <a:t>i</a:t>
            </a:r>
            <a:r>
              <a:rPr lang="en-US" dirty="0" smtClean="0"/>
              <a:t>deas</a:t>
            </a:r>
            <a:r>
              <a:rPr lang="en-US" dirty="0" smtClean="0"/>
              <a:t>?</a:t>
            </a:r>
          </a:p>
          <a:p>
            <a:pPr lvl="1"/>
            <a:r>
              <a:rPr lang="en-US" dirty="0" smtClean="0"/>
              <a:t>Choice for consumer?</a:t>
            </a:r>
          </a:p>
          <a:p>
            <a:pPr lvl="1"/>
            <a:r>
              <a:rPr lang="en-US" dirty="0" smtClean="0"/>
              <a:t>Economic </a:t>
            </a:r>
            <a:r>
              <a:rPr lang="en-US" dirty="0" smtClean="0"/>
              <a:t>Gap between rich and poor?</a:t>
            </a:r>
            <a:endParaRPr lang="en-US" dirty="0" smtClean="0"/>
          </a:p>
          <a:p>
            <a:pPr lvl="1"/>
            <a:r>
              <a:rPr lang="en-US" dirty="0" smtClean="0"/>
              <a:t>Employment?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Monopolies vs. Trusts</a:t>
            </a:r>
            <a:endParaRPr lang="en-US" dirty="0"/>
          </a:p>
        </p:txBody>
      </p:sp>
      <p:sp>
        <p:nvSpPr>
          <p:cNvPr id="3" name="Content Placeholder 2"/>
          <p:cNvSpPr>
            <a:spLocks noGrp="1"/>
          </p:cNvSpPr>
          <p:nvPr>
            <p:ph sz="quarter" idx="1"/>
          </p:nvPr>
        </p:nvSpPr>
        <p:spPr/>
        <p:txBody>
          <a:bodyPr/>
          <a:lstStyle/>
          <a:p>
            <a:r>
              <a:rPr lang="en-US" dirty="0" smtClean="0"/>
              <a:t>Monopoly:</a:t>
            </a:r>
          </a:p>
          <a:p>
            <a:pPr lvl="1"/>
            <a:r>
              <a:rPr lang="en-US" dirty="0" smtClean="0"/>
              <a:t>exists when a specific person or enterprise is the only supplier of a particular commodity</a:t>
            </a:r>
          </a:p>
          <a:p>
            <a:pPr lvl="1"/>
            <a:r>
              <a:rPr lang="en-US" dirty="0" smtClean="0"/>
              <a:t>Legal v. illegal</a:t>
            </a:r>
          </a:p>
          <a:p>
            <a:pPr lvl="2"/>
            <a:r>
              <a:rPr lang="en-US" dirty="0" smtClean="0"/>
              <a:t>Phone, electric, water, cable</a:t>
            </a:r>
          </a:p>
          <a:p>
            <a:pPr lvl="1"/>
            <a:endParaRPr lang="en-US" dirty="0" smtClean="0"/>
          </a:p>
          <a:p>
            <a:r>
              <a:rPr lang="en-US" dirty="0" smtClean="0"/>
              <a:t>Trusts:</a:t>
            </a:r>
          </a:p>
          <a:p>
            <a:pPr lvl="1"/>
            <a:r>
              <a:rPr lang="en-US" dirty="0" smtClean="0"/>
              <a:t>Multiple people, or companies, band together to control prices and prevent new competition </a:t>
            </a:r>
          </a:p>
          <a:p>
            <a:pPr lvl="2"/>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Robber Baron or Captains of Industry</a:t>
            </a:r>
            <a:endParaRPr lang="en-US" dirty="0"/>
          </a:p>
        </p:txBody>
      </p:sp>
      <p:sp>
        <p:nvSpPr>
          <p:cNvPr id="3" name="Content Placeholder 2"/>
          <p:cNvSpPr>
            <a:spLocks noGrp="1"/>
          </p:cNvSpPr>
          <p:nvPr>
            <p:ph idx="1"/>
          </p:nvPr>
        </p:nvSpPr>
        <p:spPr/>
        <p:txBody>
          <a:bodyPr>
            <a:normAutofit/>
          </a:bodyPr>
          <a:lstStyle/>
          <a:p>
            <a:r>
              <a:rPr lang="en-US" dirty="0" smtClean="0"/>
              <a:t>Robber Baron Characteristics:</a:t>
            </a:r>
          </a:p>
          <a:p>
            <a:pPr lvl="1"/>
            <a:r>
              <a:rPr lang="en-US" dirty="0" smtClean="0"/>
              <a:t>Gained wealth through unfair and uncompetitive business practices</a:t>
            </a:r>
          </a:p>
          <a:p>
            <a:pPr lvl="1"/>
            <a:r>
              <a:rPr lang="en-US" dirty="0" smtClean="0"/>
              <a:t>Dominant in respective industry</a:t>
            </a:r>
          </a:p>
          <a:p>
            <a:pPr lvl="1"/>
            <a:r>
              <a:rPr lang="en-US" dirty="0" smtClean="0"/>
              <a:t>Suits, top hats and walking sticks</a:t>
            </a:r>
          </a:p>
          <a:p>
            <a:pPr lvl="1"/>
            <a:r>
              <a:rPr lang="en-US" dirty="0" smtClean="0"/>
              <a:t>Uncle Penny Bags</a:t>
            </a:r>
          </a:p>
          <a:p>
            <a:r>
              <a:rPr lang="en-US" dirty="0" smtClean="0"/>
              <a:t>Captains of Industry Characteristics:</a:t>
            </a:r>
          </a:p>
          <a:p>
            <a:pPr lvl="1"/>
            <a:r>
              <a:rPr lang="en-US" dirty="0" smtClean="0"/>
              <a:t>Having benefitted society with</a:t>
            </a:r>
          </a:p>
          <a:p>
            <a:pPr lvl="2"/>
            <a:r>
              <a:rPr lang="en-US" dirty="0" smtClean="0"/>
              <a:t>increased productivity</a:t>
            </a:r>
          </a:p>
          <a:p>
            <a:pPr lvl="2"/>
            <a:r>
              <a:rPr lang="en-US" dirty="0" smtClean="0"/>
              <a:t>expansion of markets</a:t>
            </a:r>
          </a:p>
          <a:p>
            <a:pPr lvl="2"/>
            <a:r>
              <a:rPr lang="en-US" dirty="0" smtClean="0"/>
              <a:t>providing more jobs</a:t>
            </a:r>
          </a:p>
          <a:p>
            <a:pPr lvl="2"/>
            <a:r>
              <a:rPr lang="en-US" dirty="0" smtClean="0"/>
              <a:t>or acts of philanthropy</a:t>
            </a:r>
            <a:endParaRPr lang="en-US" dirty="0"/>
          </a:p>
        </p:txBody>
      </p:sp>
      <p:pic>
        <p:nvPicPr>
          <p:cNvPr id="18434" name="Picture 2" descr="http://www.stupidcents.com/wp-content/uploads/2009/06/rich-uncle-pennybags.jpg"/>
          <p:cNvPicPr>
            <a:picLocks noChangeAspect="1" noChangeArrowheads="1"/>
          </p:cNvPicPr>
          <p:nvPr/>
        </p:nvPicPr>
        <p:blipFill>
          <a:blip r:embed="rId2"/>
          <a:srcRect/>
          <a:stretch>
            <a:fillRect/>
          </a:stretch>
        </p:blipFill>
        <p:spPr bwMode="auto">
          <a:xfrm>
            <a:off x="5334000" y="2590800"/>
            <a:ext cx="3657600" cy="3657600"/>
          </a:xfrm>
          <a:prstGeom prst="rect">
            <a:avLst/>
          </a:prstGeom>
          <a:noFill/>
          <a:effectLst>
            <a:softEdge rad="317500"/>
          </a:effectLst>
        </p:spPr>
      </p:pic>
    </p:spTree>
    <p:extLst>
      <p:ext uri="{BB962C8B-B14F-4D97-AF65-F5344CB8AC3E}">
        <p14:creationId xmlns:p14="http://schemas.microsoft.com/office/powerpoint/2010/main" val="1404277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fontScale="92500" lnSpcReduction="10000"/>
          </a:bodyPr>
          <a:lstStyle/>
          <a:p>
            <a:pPr lvl="1"/>
            <a:r>
              <a:rPr lang="en-US" sz="2400" dirty="0"/>
              <a:t>Create an Ode to the Robber Barron</a:t>
            </a:r>
          </a:p>
          <a:p>
            <a:pPr lvl="2"/>
            <a:r>
              <a:rPr lang="en-US" dirty="0"/>
              <a:t>Cornelius Vanderbilt</a:t>
            </a:r>
          </a:p>
          <a:p>
            <a:pPr lvl="2"/>
            <a:r>
              <a:rPr lang="en-US" dirty="0"/>
              <a:t>Andrew Carnegie</a:t>
            </a:r>
          </a:p>
          <a:p>
            <a:pPr lvl="2"/>
            <a:r>
              <a:rPr lang="en-US" dirty="0"/>
              <a:t>J.P. Morgan</a:t>
            </a:r>
          </a:p>
          <a:p>
            <a:pPr lvl="2"/>
            <a:r>
              <a:rPr lang="en-US" dirty="0"/>
              <a:t>John D. Rockefeller</a:t>
            </a:r>
          </a:p>
          <a:p>
            <a:pPr lvl="1"/>
            <a:r>
              <a:rPr lang="en-US" sz="2400" dirty="0"/>
              <a:t>Include:  </a:t>
            </a:r>
          </a:p>
          <a:p>
            <a:r>
              <a:rPr lang="en-US" dirty="0"/>
              <a:t>1)  Evidence of Robber Barron or Captain of industry</a:t>
            </a:r>
          </a:p>
          <a:p>
            <a:r>
              <a:rPr lang="en-US" dirty="0"/>
              <a:t>2)  Knowledge of their industry</a:t>
            </a:r>
          </a:p>
          <a:p>
            <a:r>
              <a:rPr lang="en-US" dirty="0"/>
              <a:t>3)  Justification of wealth (</a:t>
            </a:r>
            <a:r>
              <a:rPr lang="en-US" dirty="0" err="1"/>
              <a:t>pg</a:t>
            </a:r>
            <a:r>
              <a:rPr lang="en-US" dirty="0"/>
              <a:t> 550)</a:t>
            </a:r>
          </a:p>
          <a:p>
            <a:pPr lvl="0"/>
            <a:r>
              <a:rPr lang="en-US" dirty="0"/>
              <a:t>Choose 2 of the following between </a:t>
            </a:r>
          </a:p>
          <a:p>
            <a:pPr lvl="2"/>
            <a:r>
              <a:rPr lang="en-US" dirty="0"/>
              <a:t>Poster</a:t>
            </a:r>
          </a:p>
          <a:p>
            <a:pPr lvl="2"/>
            <a:r>
              <a:rPr lang="en-US" dirty="0"/>
              <a:t>Poem</a:t>
            </a:r>
          </a:p>
          <a:p>
            <a:pPr lvl="2"/>
            <a:r>
              <a:rPr lang="en-US" dirty="0"/>
              <a:t>Song</a:t>
            </a:r>
          </a:p>
          <a:p>
            <a:pPr lvl="2"/>
            <a:r>
              <a:rPr lang="en-US" dirty="0"/>
              <a:t>Speech</a:t>
            </a:r>
          </a:p>
          <a:p>
            <a:pPr lvl="2"/>
            <a:r>
              <a:rPr lang="en-US" dirty="0"/>
              <a:t>Letter of Recommendation to get into the Rich Guy hall of fame</a:t>
            </a:r>
          </a:p>
        </p:txBody>
      </p:sp>
    </p:spTree>
    <p:extLst>
      <p:ext uri="{BB962C8B-B14F-4D97-AF65-F5344CB8AC3E}">
        <p14:creationId xmlns:p14="http://schemas.microsoft.com/office/powerpoint/2010/main" val="2849917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Robber Baron or Captain of Industry?</a:t>
            </a:r>
            <a:endParaRPr lang="en-US" dirty="0"/>
          </a:p>
        </p:txBody>
      </p:sp>
      <p:sp>
        <p:nvSpPr>
          <p:cNvPr id="3" name="Content Placeholder 2"/>
          <p:cNvSpPr>
            <a:spLocks noGrp="1"/>
          </p:cNvSpPr>
          <p:nvPr>
            <p:ph idx="1"/>
          </p:nvPr>
        </p:nvSpPr>
        <p:spPr>
          <a:xfrm>
            <a:off x="7620000" y="1676400"/>
            <a:ext cx="1066800" cy="4449763"/>
          </a:xfrm>
        </p:spPr>
        <p:txBody>
          <a:bodyPr/>
          <a:lstStyle/>
          <a:p>
            <a:endParaRPr lang="en-US" dirty="0"/>
          </a:p>
        </p:txBody>
      </p:sp>
      <p:sp>
        <p:nvSpPr>
          <p:cNvPr id="14338" name="AutoShape 2" descr="data:image/jpg;base64,/9j/4AAQSkZJRgABAQAAAQABAAD/2wBDAAkGBwgHBgkIBwgKCgkLDRYPDQwMDRsUFRAWIB0iIiAdHx8kKDQsJCYxJx8fLT0tMTU3Ojo6Iys/RD84QzQ5Ojf/2wBDAQoKCg0MDRoPDxo3JR8lNzc3Nzc3Nzc3Nzc3Nzc3Nzc3Nzc3Nzc3Nzc3Nzc3Nzc3Nzc3Nzc3Nzc3Nzc3Nzc3Nzf/wAARCADIAIsDASIAAhEBAxEB/8QAHAAAAAcBAQAAAAAAAAAAAAAAAAECAwQFBgcI/8QAPBAAAgEDAgQDBgUCBQMFAAAAAQIDAAQRBSESMUFRBhNhIiMycYGRBxShscFS0RUzQmLhgvDxFiRyosL/xAAZAQACAwEAAAAAAAAAAAAAAAABAgADBAX/xAAjEQACAgMBAQACAgMAAAAAAAAAAQIRAxIhMQQyQRMiI1Fh/9oADAMBAAIRAxEAPwDn2KLApVFVogWMUVK50KWhaE0WMmlMMU1OxWPK44jsoJ5mp50gbyJGcMRntTbTr0Qkd8bU1DYSMvmtxHi5uetOSe5ZRw8S98Z/Sq9h9QfmI1ID+wTyz/xRNeRLjLKR6nFSPK8weYyFUUZy+Mmmnso7lPMc49Dihuw6r9jkciSKCrDejxVY9oYTlXJx8ODyqVaXRkJjkADj4cDmKaM7FlCukrFChQp6EBRYo6OikQKhQo6gBfDREU5QqWGxuiwKWwpJXAzRGsGMkD6VJitIfPAlbDAcz0P/AIzTMDKtymc5GTgfLnU2wtTc3KwQ/E5yzHfA7mqpMeKJWmWU9/ItraRB3Y55fCM9a6FpPgKxghDXq+bKd2JJFS/DWkwaZZgxjBPxOd2Y+tW76jFH/mSBQejdazzkb8eJVbMrr3gezuUIsUEbkf6pX4B/053+9Zc+B721wryBixxgDO9dVDJMPdupPoRSfLkB2BP0qreSLXhi/Tll/wCCZBFwqWeUj4FG2ax+ueHLzRpkLkBiSyrnt0rv9yrJHxYA+lY3xhpa6jYSNEB58eGU+o6fajjyOyrLhjrw5hbyiaFXxgnmOx604BuKUbf8u7p7Oc5IHTNACt6do5kuBcOwoYNLG3PejIprEG+GjxSsUMUGyDuKSRilUKJZQjGaGNqVihihQvRkBhNgqcuQqAjn3rZ+C7RZbhUUcXD7Ujf1f8VR6RoUutzmNLtrcIMIwiL+115ch8603hvw89lNdRXl0XjGEMcBKq2O55435D9azTypWjdgwyaUv0aq41myhV4YpXk8s8LiGNnCnlgkDGfTNUWoai6xrJbWUtyrPwllAwPXcEn57CrYeHtMnjjUWMIjQHCquBTqafc2iLHBHmEcjGVDfUH96ockbdHRW6TeGGfy3hCSKcugXcLzJ26+h59DV42uxx2xuHtbqBCAI5JEGHzy5EkfXFRzptzM6hA8Ske8Zn6ZBwANs7DfPSl6hCt1aPbxtwbAIVPwkY4fsRQk0kgxTKK715SwkmneJX7yY/4+2akqX8vjJEsEm3Ep5fMdKYt7WzjUre20fxFmWRTjPowH9qsJrgqkrW8NsInh4IoinAFfOeLI9P2HrRjoyuWyOUXkbR39yrLgeYaaI3qZfHiml4gQ4kbILcRG/frUZVyN62wvVHIyfkxOKFKIosU9CoKhijxR8NQgoigBml0VEawsUMUeKHOh0Fmv8GzC1spXzgFix+fLH81pLQ5toHdVWWVTIwUYG55Vi/CV5FFdPa3Q4oZgNjyyK2RuIXuAsTY8tcFM5IzvXJzpxyM73zzjPBGv0XVhMEIVuWNqen1BVDJboJJQOR2A+ZqGiBlVua43+9N33nWKRta2r3AZjxBGUEdc7kUU7GYzcTaktvxRxW9xNx5bzZGjUL6AA0b6pG8bxwWZkkCAlVYDf0JNSILy/kwRYBBjfjlGf0oT3csScUtlJwn4mTBxTNpqgqL9Gk1Hy7y3iuYXQTrhSR16qcdaRr8KopCHJwcUmCe1vo5PKZJOE8QPVG6bcwfnTOomQnLkEhRsOWTSISTRy+8cyXlwzLwkyHIPXFM47VYa4oGsXgA4ffNt23qDiupDkUcPL+bEgUCKOhTWVAxSc0qhioHgvFEaXREUwzQmhRgUKAAgOxKnuOYqy8F3rQ3d3BNI0khYOXc5J2x/AqvHOnLBBHqcUq7MwKMfny/aqc0FKLNHz5HGao6tpt2JIvKerCN+JuDn3rE2d5LbtkZZenpV5Z3+FEhJ3O/pXP1aOvsX0gABRRvjO1JXAjIfOO2ahf4lbY41mXbnvTT6jFcZAlQDoc0dWTcUrwxTysiDzSME4G4qp12+WygEko8zB4mAO535U+kwYyTE+znC+tZnxdK3BFG59uU8RHZRyFPijtKjPlnrFszt7P8AmryacjHmOWx86ZoUK6Xio5Mm27YRAosUrFFipQAsUKOhUIPY3ojvTlER2ojDZGKHDTmKBHal6T0SF2p+wjd7tOFc8OSfUAEmmth/5qZ4Kkj1LxQtuCRF+XlUnuSMZoS8DD8kX0a+wDUm2lZG4QNjz7VIu9LuLKTyZEIYDOe47j0ptIeDBYCsF16dnjVokxWNlKeN4Bxem1HPYWeRwRYPocVMtI1KKwwB2FOtCpb+9RsWiIsQIRQMKu+KxHiaUy6xNlshMKvpgf3rpllp8l1MIohz+JsfCO9ciu7hW1a+jkkzILmQDi5kcRxV2CPbMv1SqNDZXNFw04w22oYrWc9jePaxRU7w0goelQgnnQxSgtDHpUIP0VNzXUEPxyLn+kbn9KhTakWU+SgHYtz+1F0MWOaiz39vFkcXE3Zd6rmmkkBMrlh25D7UykYYksNhz9aTYgu61Ge4jKcIjU9AdzVv+H9yLPxNZynARnMTE/7hj98VTGElS/JemactAYpgOLhJIwR0pbZEemo7OK+tvLmTjT02KH0NU2oeGpYGZ4F8yLnsNx8xTvgvWv8AEdGtrtm94yhZgOjjY/3+taxZFZQwIx3pJ41I1wyyj4YSCxlVccHWp1jpj3MhRR1wxI2H/fasx4k8bLcarJFpV/bQQxsUJ8kM0hB3PFnYdvTfrgSfD/j6XTzFBrCRvYGQRi+iUL5ZJ241HT1FVRx0+l8sr1tI6JbWsGnW54BsuWZzzNeWtZHm6jNcocrI7OMepJr0N+JGqnTPB968bYlnAt4z/uc8O3yBJ+lef7hA+SoxjYDtWhGGbv0ix3VygXgbI5YcZqdHdvgGSPfqUbP71DXjxjiHyxRglPjfY0bEos0lST4GzS6qsZ6mlLI8fwucdqlisssUKhpeNnDrn1FPfm4u7famVAoqeAZGAKU60ajfNGBlqQYTw5ITvT3AqKEUZzTeG4yVYinIg+5YKPkTQIGy5AB5Dp2pl9mz2O1PtvTMnqDRIdf/AAwZkUxE+6uY/NQdmGx/TNbDxLdPpvhzVLhSVaO1kKHsxUhf1Irm3grU49L0u0u2bIF0UKn/AEnY5+RDH6j1rZ+PpLnUNBex05Axkw87McBYlOcjvkj9DUsvi+HAbPzmnghkt5SM9G3f1FX7afey6MJkBfSJZA2W2YMGxgjttz5VqNL8LnWtKF7bam6MjSLbw493GM4K9wTtuO9XV5C+k+FZrWCBBHb2/A22RsOePnvVGTKv0bcGBzVNkT8RtRN54Z0C2kPvTGs06k7hlQDf65+1c6U7nfpW48WSr/6cgVohxFjwPnc7r++aw2MJtzNWY57RTMf04/48mqGnAJyFz65xSCTyKH0yKdA9ni70ghmQ4bAz0FW2ihsT7SncjBP1pXDmhgDcZH604AcUBRAXaj4B6U4EJo/LNThERI91pQHCCfTFJt5UZuEDA6/OnbiNwoZTt2otcsF9ERDK+o2pwDOMDc1DjuCkhJGBij/MSJJnPEvTA5UvAkwJ0NE6ADFJScMmc70sEsvtfTFFUA0GiQC90S/s+JldeGWMg8tjn9h9q6T4Vnk1HQ83RJkZGglZTvwqOEf/AF/muXaPeG1M4TnJDwr88jf7ZrY6TqSW3hS/YTeVJGOASDfBfYEdzz+1A04laJH4fp+U0eWzdsvFdNGx55wF3+2KsNavHtbC+YqBGYm2I55GKg+B7fyPDsFwQzPdSSXB4+eGbCk/9IFP+JoJ9TsLu0sgrziMEKWxtn98A1jn/wAOrj5SKLxqrP4OtZCPZiuETA5YII/gViOSKOwrquqWEN94FuoyQ3BGLhGXOzLv/wB/OuWPueWKtwP+tGD7F/ksa4cj+9IZlUcLKUyeZ5H60c8hjUkc+Qpn82zbOgJq9GNjzYEe+Mb8qXB/ljPPnTIkEwCAYGQMDtUlVVcAdqaiCgM9BToTbmKIAKCTtgZqtm1MrIVWNiBtkCkDRXswguVdXzG7ZPoavZRmJSu23UZrLz5I4ZAQ1aPT382wiLHJCgH6VZdqhV0gzL7ZYjl2ptlxU6aMYOOtRmTvy/mkoIymRy6VMgmbAD7461GQb4705GcPigSiUsuZVVGwTtWr0uA3OmNaOWxPPEDg45B/+Kw1weGeFlOAHHL51vdAt57m50wRnhWKZpZyP6QhAH3aln4X/P8Akb+BEtLWNUUCOJQqJ0CgYAqsW4OnW0l3IfbmJmIA+FQNh9v3q1chlfI9gDlWX8Ty8dldorgN+XkHyHCazeo6VtFv+H8pvfDkIuBlXjIZSOYIxXMvElkdF1a5sX4m8tvdsf8AUh3B+1bz8N7grpdvG7cokI9QQKh/i5pZeK21aMD3Y8qT/wCJPs/qT96OOWsqKPojtHY5gzl3JYk45ZpIBL7daGMfWlIDzFa1w5xKiKRH2iMgdO9OrcMW4VAwe9QYkPmNzqfFGQoJG9Rsg3qlwYLF3zuNtjUSznZLaNSik4ySe53pOtEyCKJeTSbj0FEpCqF7VEEi6vwj3qEBsjI71Z6ASdNTiOTkn9aqtTHuuFum4PerbQMf4cn1/emQF4Sp1yM1GkXCDvU6ZfZwN6jSLn6CoyEMDB5UCp4gacK5bGKt/D/hvU/EFx5Om2zOFOHlbaNPm38c6SiUyhvVIiDjmCCPvXYPC9ibawDuMTS+0wPQdBV/4R/DnTdFCXF4Evb0biR19mM/7VP7nf5UTxG2leORMcBINVZvEa/mik3fohlYkKmSObepqh12xt+G5aUFeKJsjOx2NWl3frCuEzknAAFYfxnq0qaZdyMxHscIyRzO38k/SqUr8NcpJLpqfw8t4EtIkSQNiNQQTnhOByq+8RafFqen3FnMPYlUjP8ASeYI+ormfgXU5IUtiGwzRgfxXR4Lh5094G9cikna8Djakjh+p2E2nX81ncDEkTYPY+o9KZUALk8jtWt/FCBV1a2eM+9MHtjHQMcVjYpyje2Mj05itkHtFM5maKjNpE2KPr6VIKkLttyqPDcxvsrcR7daekfC4IwT3phEUurXIjmAUe2M4+dVpkfPtTnPWnNYctcg9N6aWCIqCZI89d6hCRfXCyoR0xtkb1b+H2/9kq9s1X6hJGVkyAG/pxv86k6Sz21qC6Ek7hTTAReOdhiossyceNi3UA0yzz3HxNwL/StSYLaOMZIpgbI1/wCGvg+HxJcz3OoBxZ2+B5Y2MrHOxPQADpXcLGwtrG2jt7SFIooxhURcAVh/waK/4Jegc/zP/wCRXQqR+jrwLArP+I7bgZLnhHAx4H+fQ/x9q0BNRdQSCa1khuBmOReEillHZUPCWsrOYeKGW1t3lThUge0zHAArjPinWhflbaF+OJDxMw5M3p6Ctd+KsV81+LL8w8kSICqKMB/92evbHTFc4urK4tSRNGVI578qrhFL0uy5G1zw0nhTVIvMgt5ZfJeM+y3Fswz+9dz0a9jks18x1cY+OvMcC8coQHBPI9jXQvCWsXV3p8lik8guEGOAn/MHcHvjbHXG3apLHfUDFlrjLLxdcR32syTwe3HGvlhgOgP96zN3brnjUCtjLpT2+jXErDE7Ydhy4VBGB898n6VneEHINPCOqEyvaVlNJGh64NHGGEwDMSpB+lTrm3VQDj5mockeOBlPI71aqMzdcK7WbOVeGQAsmT7Q6VVeX3NbSP3sRVsdjUJ7SVWICqQDsalEUmItLFXY3M4y3+nPX1qQFM8xI3UDnQoU6QpJRAh2pxd+mRQoUyQDqn4QXnl2t9A5GPORvllSD+wrppcAZoUKqa6Xx8Il1epCpPEPmelc+8VeN4LSVrS3Mk94eUSDcZGdz0FChQ8RbjVumY2Vbi8b87qUo4hkqBssY9P71z7xLcG4uLhoR7jzMcZ6nPShQqpf7LJ9RTWe91H6mr/wpdmy1uJhgFzwqxGwbBwfn/ehQq1GV+nSbi/SfSJc85FxxAkgnNZd19s9qFCjJcGiBo+JSCM1XTRABlzg9KFChEXIhu1cq2CPiHPtUrjPWhQpitH/2Q=="/>
          <p:cNvSpPr>
            <a:spLocks noChangeAspect="1" noChangeArrowheads="1"/>
          </p:cNvSpPr>
          <p:nvPr/>
        </p:nvSpPr>
        <p:spPr bwMode="auto">
          <a:xfrm>
            <a:off x="155575" y="-731838"/>
            <a:ext cx="1057275"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40" name="Picture 4" descr="http://www.thequoteblog.com/wp-content/uploads/2009/01/bill%20gates.jpg"/>
          <p:cNvPicPr>
            <a:picLocks noChangeAspect="1" noChangeArrowheads="1"/>
          </p:cNvPicPr>
          <p:nvPr/>
        </p:nvPicPr>
        <p:blipFill>
          <a:blip r:embed="rId2"/>
          <a:srcRect/>
          <a:stretch>
            <a:fillRect/>
          </a:stretch>
        </p:blipFill>
        <p:spPr bwMode="auto">
          <a:xfrm>
            <a:off x="304800" y="3657600"/>
            <a:ext cx="2080302" cy="2990850"/>
          </a:xfrm>
          <a:prstGeom prst="rect">
            <a:avLst/>
          </a:prstGeom>
          <a:noFill/>
          <a:effectLst>
            <a:softEdge rad="127000"/>
          </a:effectLst>
        </p:spPr>
      </p:pic>
      <p:pic>
        <p:nvPicPr>
          <p:cNvPr id="14342" name="Picture 6" descr="http://www.cultofmac.com/wordpress/wp-content/uploads/2010/05/steve_jobs-1.jpg"/>
          <p:cNvPicPr>
            <a:picLocks noChangeAspect="1" noChangeArrowheads="1"/>
          </p:cNvPicPr>
          <p:nvPr/>
        </p:nvPicPr>
        <p:blipFill>
          <a:blip r:embed="rId3"/>
          <a:srcRect/>
          <a:stretch>
            <a:fillRect/>
          </a:stretch>
        </p:blipFill>
        <p:spPr bwMode="auto">
          <a:xfrm>
            <a:off x="2209800" y="1600200"/>
            <a:ext cx="2952750" cy="2624667"/>
          </a:xfrm>
          <a:prstGeom prst="rect">
            <a:avLst/>
          </a:prstGeom>
          <a:noFill/>
          <a:effectLst>
            <a:softEdge rad="127000"/>
          </a:effectLst>
        </p:spPr>
      </p:pic>
      <p:pic>
        <p:nvPicPr>
          <p:cNvPr id="14344" name="Picture 8" descr=" "/>
          <p:cNvPicPr>
            <a:picLocks noChangeAspect="1" noChangeArrowheads="1"/>
          </p:cNvPicPr>
          <p:nvPr/>
        </p:nvPicPr>
        <p:blipFill>
          <a:blip r:embed="rId4"/>
          <a:srcRect/>
          <a:stretch>
            <a:fillRect/>
          </a:stretch>
        </p:blipFill>
        <p:spPr bwMode="auto">
          <a:xfrm>
            <a:off x="2971800" y="4476749"/>
            <a:ext cx="3295136" cy="2381251"/>
          </a:xfrm>
          <a:prstGeom prst="rect">
            <a:avLst/>
          </a:prstGeom>
          <a:noFill/>
          <a:effectLst>
            <a:softEdge rad="127000"/>
          </a:effectLst>
        </p:spPr>
      </p:pic>
      <p:pic>
        <p:nvPicPr>
          <p:cNvPr id="14346" name="Picture 10" descr=" "/>
          <p:cNvPicPr>
            <a:picLocks noChangeAspect="1" noChangeArrowheads="1"/>
          </p:cNvPicPr>
          <p:nvPr/>
        </p:nvPicPr>
        <p:blipFill>
          <a:blip r:embed="rId5"/>
          <a:srcRect/>
          <a:stretch>
            <a:fillRect/>
          </a:stretch>
        </p:blipFill>
        <p:spPr bwMode="auto">
          <a:xfrm>
            <a:off x="5562600" y="1371600"/>
            <a:ext cx="3083899" cy="2990850"/>
          </a:xfrm>
          <a:prstGeom prst="rect">
            <a:avLst/>
          </a:prstGeom>
          <a:noFill/>
          <a:effectLst>
            <a:softEdge rad="127000"/>
          </a:effectLst>
        </p:spPr>
      </p:pic>
    </p:spTree>
    <p:extLst>
      <p:ext uri="{BB962C8B-B14F-4D97-AF65-F5344CB8AC3E}">
        <p14:creationId xmlns:p14="http://schemas.microsoft.com/office/powerpoint/2010/main" val="291303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20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2"/>
                                        </p:tgtEl>
                                        <p:attrNameLst>
                                          <p:attrName>style.visibility</p:attrName>
                                        </p:attrNameLst>
                                      </p:cBhvr>
                                      <p:to>
                                        <p:strVal val="visible"/>
                                      </p:to>
                                    </p:set>
                                    <p:animEffect transition="in" filter="fade">
                                      <p:cBhvr>
                                        <p:cTn id="12" dur="2000"/>
                                        <p:tgtEl>
                                          <p:spTgt spid="143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2000"/>
                                        <p:tgtEl>
                                          <p:spTgt spid="143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46"/>
                                        </p:tgtEl>
                                        <p:attrNameLst>
                                          <p:attrName>style.visibility</p:attrName>
                                        </p:attrNameLst>
                                      </p:cBhvr>
                                      <p:to>
                                        <p:strVal val="visible"/>
                                      </p:to>
                                    </p:set>
                                    <p:animEffect transition="in" filter="fade">
                                      <p:cBhvr>
                                        <p:cTn id="22" dur="2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 v. Vertical Integration</a:t>
            </a:r>
            <a:endParaRPr lang="en-US" dirty="0"/>
          </a:p>
        </p:txBody>
      </p:sp>
      <p:sp>
        <p:nvSpPr>
          <p:cNvPr id="3" name="Content Placeholder 2"/>
          <p:cNvSpPr>
            <a:spLocks noGrp="1"/>
          </p:cNvSpPr>
          <p:nvPr>
            <p:ph sz="quarter" idx="1"/>
          </p:nvPr>
        </p:nvSpPr>
        <p:spPr/>
        <p:txBody>
          <a:bodyPr/>
          <a:lstStyle/>
          <a:p>
            <a:endParaRPr lang="en-US" dirty="0"/>
          </a:p>
        </p:txBody>
      </p:sp>
      <p:pic>
        <p:nvPicPr>
          <p:cNvPr id="1026" name="Picture 2" descr="http://aplols.files.wordpress.com/2010/02/verthoriz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 y="1417638"/>
            <a:ext cx="7253816" cy="544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963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Gospel of Wealth</a:t>
            </a:r>
            <a:endParaRPr lang="en-US" dirty="0"/>
          </a:p>
        </p:txBody>
      </p:sp>
      <p:sp>
        <p:nvSpPr>
          <p:cNvPr id="3" name="Content Placeholder 2"/>
          <p:cNvSpPr>
            <a:spLocks noGrp="1"/>
          </p:cNvSpPr>
          <p:nvPr>
            <p:ph sz="quarter" idx="1"/>
          </p:nvPr>
        </p:nvSpPr>
        <p:spPr/>
        <p:txBody>
          <a:bodyPr/>
          <a:lstStyle/>
          <a:p>
            <a:r>
              <a:rPr lang="en-US" dirty="0" smtClean="0"/>
              <a:t>“godliness is in league with riches”</a:t>
            </a:r>
          </a:p>
          <a:p>
            <a:r>
              <a:rPr lang="en-US" dirty="0" smtClean="0"/>
              <a:t>“the good Lord gave me my money”</a:t>
            </a:r>
          </a:p>
          <a:p>
            <a:r>
              <a:rPr lang="en-US" dirty="0" smtClean="0"/>
              <a:t>Moral obligation to give back too…</a:t>
            </a:r>
          </a:p>
          <a:p>
            <a:r>
              <a:rPr lang="en-US" dirty="0" smtClean="0"/>
              <a:t>Social Darwinism</a:t>
            </a:r>
            <a:endParaRPr lang="en-US" dirty="0"/>
          </a:p>
          <a:p>
            <a:pPr lvl="1"/>
            <a:r>
              <a:rPr lang="en-US" dirty="0" smtClean="0"/>
              <a:t>Self-justification for the wealthy, leads to contempt for the poor</a:t>
            </a:r>
          </a:p>
          <a:p>
            <a:pPr lvl="2"/>
            <a:r>
              <a:rPr lang="en-US" dirty="0" smtClean="0"/>
              <a:t>Those who are poor are lazy and lack drive</a:t>
            </a:r>
          </a:p>
          <a:p>
            <a:pPr lvl="2"/>
            <a:r>
              <a:rPr lang="en-US" dirty="0" smtClean="0"/>
              <a:t>Relates back to basic tenants of capitalism</a:t>
            </a:r>
          </a:p>
          <a:p>
            <a:endParaRPr lang="en-US" dirty="0"/>
          </a:p>
        </p:txBody>
      </p:sp>
    </p:spTree>
    <p:extLst>
      <p:ext uri="{BB962C8B-B14F-4D97-AF65-F5344CB8AC3E}">
        <p14:creationId xmlns:p14="http://schemas.microsoft.com/office/powerpoint/2010/main" val="1808736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were they successful?	</a:t>
            </a:r>
            <a:endParaRPr lang="en-US" dirty="0"/>
          </a:p>
        </p:txBody>
      </p:sp>
      <p:sp>
        <p:nvSpPr>
          <p:cNvPr id="3" name="Content Placeholder 2"/>
          <p:cNvSpPr>
            <a:spLocks noGrp="1"/>
          </p:cNvSpPr>
          <p:nvPr>
            <p:ph sz="quarter" idx="1"/>
          </p:nvPr>
        </p:nvSpPr>
        <p:spPr/>
        <p:txBody>
          <a:bodyPr/>
          <a:lstStyle/>
          <a:p>
            <a:pPr lvl="0"/>
            <a:r>
              <a:rPr lang="en-US" dirty="0" smtClean="0"/>
              <a:t>New </a:t>
            </a:r>
            <a:r>
              <a:rPr lang="en-US" dirty="0"/>
              <a:t>untapped </a:t>
            </a:r>
            <a:r>
              <a:rPr lang="en-US" dirty="0" smtClean="0"/>
              <a:t>markets</a:t>
            </a:r>
          </a:p>
          <a:p>
            <a:pPr lvl="0"/>
            <a:r>
              <a:rPr lang="en-US" dirty="0" smtClean="0"/>
              <a:t>New </a:t>
            </a:r>
            <a:r>
              <a:rPr lang="en-US" dirty="0"/>
              <a:t>advances</a:t>
            </a:r>
          </a:p>
          <a:p>
            <a:pPr lvl="0"/>
            <a:r>
              <a:rPr lang="en-US" dirty="0"/>
              <a:t>Ingenuity</a:t>
            </a:r>
          </a:p>
          <a:p>
            <a:pPr lvl="0"/>
            <a:r>
              <a:rPr lang="en-US" dirty="0"/>
              <a:t>Unscrupulous</a:t>
            </a:r>
          </a:p>
          <a:p>
            <a:pPr lvl="0"/>
            <a:r>
              <a:rPr lang="en-US" dirty="0"/>
              <a:t>Little governmental regulations</a:t>
            </a:r>
          </a:p>
          <a:p>
            <a:pPr lvl="0"/>
            <a:r>
              <a:rPr lang="en-US" dirty="0" smtClean="0"/>
              <a:t>Immigrants </a:t>
            </a:r>
            <a:r>
              <a:rPr lang="en-US" dirty="0"/>
              <a:t>for cheap labor</a:t>
            </a:r>
          </a:p>
          <a:p>
            <a:endParaRPr lang="en-US" dirty="0"/>
          </a:p>
        </p:txBody>
      </p:sp>
    </p:spTree>
    <p:extLst>
      <p:ext uri="{BB962C8B-B14F-4D97-AF65-F5344CB8AC3E}">
        <p14:creationId xmlns:p14="http://schemas.microsoft.com/office/powerpoint/2010/main" val="3051690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sz="quarter" idx="1"/>
          </p:nvPr>
        </p:nvSpPr>
        <p:spPr/>
        <p:txBody>
          <a:bodyPr>
            <a:normAutofit fontScale="92500" lnSpcReduction="10000"/>
          </a:bodyPr>
          <a:lstStyle/>
          <a:p>
            <a:pPr lvl="1"/>
            <a:r>
              <a:rPr lang="en-US" sz="2400" dirty="0"/>
              <a:t>Create an Ode to the Robber Barron</a:t>
            </a:r>
          </a:p>
          <a:p>
            <a:pPr lvl="2"/>
            <a:r>
              <a:rPr lang="en-US" dirty="0"/>
              <a:t>Cornelius Vanderbilt</a:t>
            </a:r>
          </a:p>
          <a:p>
            <a:pPr lvl="2"/>
            <a:r>
              <a:rPr lang="en-US" dirty="0"/>
              <a:t>Andrew Carnegie</a:t>
            </a:r>
          </a:p>
          <a:p>
            <a:pPr lvl="2"/>
            <a:r>
              <a:rPr lang="en-US" dirty="0"/>
              <a:t>J.P. Morgan</a:t>
            </a:r>
          </a:p>
          <a:p>
            <a:pPr lvl="2"/>
            <a:r>
              <a:rPr lang="en-US" dirty="0"/>
              <a:t>John D. Rockefeller</a:t>
            </a:r>
          </a:p>
          <a:p>
            <a:pPr lvl="1"/>
            <a:r>
              <a:rPr lang="en-US" sz="2400" dirty="0"/>
              <a:t>Include:  </a:t>
            </a:r>
          </a:p>
          <a:p>
            <a:r>
              <a:rPr lang="en-US" dirty="0"/>
              <a:t>1)  Evidence of Robber Barron or Captain of industry</a:t>
            </a:r>
          </a:p>
          <a:p>
            <a:r>
              <a:rPr lang="en-US" dirty="0"/>
              <a:t>2)  Knowledge of their industry</a:t>
            </a:r>
          </a:p>
          <a:p>
            <a:r>
              <a:rPr lang="en-US" dirty="0"/>
              <a:t>3)  Justification of wealth (</a:t>
            </a:r>
            <a:r>
              <a:rPr lang="en-US" dirty="0" err="1"/>
              <a:t>pg</a:t>
            </a:r>
            <a:r>
              <a:rPr lang="en-US" dirty="0"/>
              <a:t> 550)</a:t>
            </a:r>
          </a:p>
          <a:p>
            <a:pPr lvl="0"/>
            <a:r>
              <a:rPr lang="en-US" dirty="0"/>
              <a:t>Choose 2 of the following between </a:t>
            </a:r>
          </a:p>
          <a:p>
            <a:pPr lvl="2"/>
            <a:r>
              <a:rPr lang="en-US" dirty="0"/>
              <a:t>Poster</a:t>
            </a:r>
          </a:p>
          <a:p>
            <a:pPr lvl="2"/>
            <a:r>
              <a:rPr lang="en-US" dirty="0"/>
              <a:t>Poem</a:t>
            </a:r>
          </a:p>
          <a:p>
            <a:pPr lvl="2"/>
            <a:r>
              <a:rPr lang="en-US" dirty="0"/>
              <a:t>Song</a:t>
            </a:r>
          </a:p>
          <a:p>
            <a:pPr lvl="2"/>
            <a:r>
              <a:rPr lang="en-US" dirty="0"/>
              <a:t>Speech</a:t>
            </a:r>
          </a:p>
          <a:p>
            <a:pPr lvl="2"/>
            <a:r>
              <a:rPr lang="en-US" dirty="0"/>
              <a:t>Letter of Recommendation to get into the Rich Guy hall of fame</a:t>
            </a:r>
          </a:p>
        </p:txBody>
      </p:sp>
    </p:spTree>
    <p:extLst>
      <p:ext uri="{BB962C8B-B14F-4D97-AF65-F5344CB8AC3E}">
        <p14:creationId xmlns:p14="http://schemas.microsoft.com/office/powerpoint/2010/main" val="2713199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Section 3</a:t>
            </a:r>
            <a:endParaRPr lang="en-US" dirty="0"/>
          </a:p>
        </p:txBody>
      </p:sp>
      <p:sp>
        <p:nvSpPr>
          <p:cNvPr id="3" name="Content Placeholder 2"/>
          <p:cNvSpPr>
            <a:spLocks noGrp="1"/>
          </p:cNvSpPr>
          <p:nvPr>
            <p:ph sz="quarter" idx="1"/>
          </p:nvPr>
        </p:nvSpPr>
        <p:spPr/>
        <p:txBody>
          <a:bodyPr/>
          <a:lstStyle/>
          <a:p>
            <a:pPr lvl="0"/>
            <a:r>
              <a:rPr lang="en-US" dirty="0"/>
              <a:t>What business did Andrew Carnegie dominate?</a:t>
            </a:r>
          </a:p>
          <a:p>
            <a:pPr lvl="0"/>
            <a:r>
              <a:rPr lang="en-US" dirty="0"/>
              <a:t>What was the difference between vertical integration and horizontal integration?</a:t>
            </a:r>
          </a:p>
          <a:p>
            <a:pPr lvl="0"/>
            <a:r>
              <a:rPr lang="en-US" dirty="0"/>
              <a:t>What does the theory of Social Darwinism advocate?</a:t>
            </a:r>
          </a:p>
          <a:p>
            <a:pPr lvl="0"/>
            <a:r>
              <a:rPr lang="en-US" dirty="0"/>
              <a:t>What methods did ruthless business operators use to eliminate their competition?</a:t>
            </a:r>
          </a:p>
          <a:p>
            <a:pPr lvl="0"/>
            <a:r>
              <a:rPr lang="en-US" dirty="0"/>
              <a:t>Why did the nation’s business boom bypass the South?</a:t>
            </a:r>
          </a:p>
          <a:p>
            <a:r>
              <a:rPr lang="en-US" dirty="0"/>
              <a:t>What conditions did many factory workers face in the late 19</a:t>
            </a:r>
            <a:r>
              <a:rPr lang="en-US" baseline="30000" dirty="0"/>
              <a:t>th</a:t>
            </a:r>
            <a:r>
              <a:rPr lang="en-US" dirty="0"/>
              <a:t> century?</a:t>
            </a:r>
          </a:p>
        </p:txBody>
      </p:sp>
    </p:spTree>
    <p:extLst>
      <p:ext uri="{BB962C8B-B14F-4D97-AF65-F5344CB8AC3E}">
        <p14:creationId xmlns:p14="http://schemas.microsoft.com/office/powerpoint/2010/main" val="74134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Corruption</a:t>
            </a:r>
            <a:endParaRPr lang="en-US" dirty="0"/>
          </a:p>
        </p:txBody>
      </p:sp>
      <p:sp>
        <p:nvSpPr>
          <p:cNvPr id="3" name="Content Placeholder 2"/>
          <p:cNvSpPr>
            <a:spLocks noGrp="1"/>
          </p:cNvSpPr>
          <p:nvPr>
            <p:ph sz="quarter" idx="1"/>
          </p:nvPr>
        </p:nvSpPr>
        <p:spPr/>
        <p:txBody>
          <a:bodyPr/>
          <a:lstStyle/>
          <a:p>
            <a:pPr lvl="0"/>
            <a:r>
              <a:rPr lang="en-US" dirty="0"/>
              <a:t> </a:t>
            </a:r>
            <a:r>
              <a:rPr lang="en-US" u="sng" dirty="0"/>
              <a:t>Stock watering:</a:t>
            </a:r>
            <a:endParaRPr lang="en-US" sz="9600" dirty="0"/>
          </a:p>
          <a:p>
            <a:pPr lvl="1"/>
            <a:r>
              <a:rPr lang="en-US" sz="2400" dirty="0"/>
              <a:t>Originally for selling cows.  Salt and water made them seem better in pictures so people bought</a:t>
            </a:r>
            <a:endParaRPr lang="en-US" sz="9600" dirty="0"/>
          </a:p>
          <a:p>
            <a:pPr lvl="1"/>
            <a:r>
              <a:rPr lang="en-US" sz="2400" dirty="0"/>
              <a:t>Purposefully deceiving in making an investment seem better than it is in order to sell stock.</a:t>
            </a:r>
            <a:endParaRPr lang="en-US" sz="9600" dirty="0"/>
          </a:p>
          <a:p>
            <a:pPr lvl="0"/>
            <a:r>
              <a:rPr lang="en-US" dirty="0"/>
              <a:t>Taking bribes to make the railroad go past your town</a:t>
            </a:r>
            <a:endParaRPr lang="en-US" sz="9600" dirty="0"/>
          </a:p>
          <a:p>
            <a:r>
              <a:rPr lang="en-US" dirty="0"/>
              <a:t>Paid </a:t>
            </a:r>
            <a:r>
              <a:rPr lang="en-US" dirty="0" smtClean="0"/>
              <a:t>politicians</a:t>
            </a:r>
            <a:r>
              <a:rPr lang="en-US" dirty="0"/>
              <a:t>, judges</a:t>
            </a:r>
            <a:r>
              <a:rPr lang="en-US" dirty="0" smtClean="0"/>
              <a:t>, police</a:t>
            </a:r>
            <a:endParaRPr lang="en-US" dirty="0"/>
          </a:p>
        </p:txBody>
      </p:sp>
    </p:spTree>
    <p:extLst>
      <p:ext uri="{BB962C8B-B14F-4D97-AF65-F5344CB8AC3E}">
        <p14:creationId xmlns:p14="http://schemas.microsoft.com/office/powerpoint/2010/main" val="2715390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sz="quarter" idx="1"/>
          </p:nvPr>
        </p:nvSpPr>
        <p:spPr/>
        <p:txBody>
          <a:bodyPr/>
          <a:lstStyle/>
          <a:p>
            <a:pPr lvl="0"/>
            <a:r>
              <a:rPr lang="en-US" dirty="0" smtClean="0"/>
              <a:t>1. Jay Gould</a:t>
            </a:r>
          </a:p>
          <a:p>
            <a:pPr lvl="0"/>
            <a:r>
              <a:rPr lang="en-US" dirty="0" smtClean="0"/>
              <a:t>2. Boss Tweed</a:t>
            </a:r>
          </a:p>
          <a:p>
            <a:pPr lvl="0"/>
            <a:r>
              <a:rPr lang="en-US" dirty="0" smtClean="0"/>
              <a:t>3. Credit </a:t>
            </a:r>
            <a:r>
              <a:rPr lang="en-US" dirty="0" err="1" smtClean="0"/>
              <a:t>Mobilier</a:t>
            </a:r>
            <a:endParaRPr lang="en-US" dirty="0" smtClean="0"/>
          </a:p>
          <a:p>
            <a:pPr marL="0" lvl="0" indent="0">
              <a:buNone/>
            </a:pPr>
            <a:endParaRPr lang="en-US" dirty="0" smtClean="0"/>
          </a:p>
          <a:p>
            <a:pPr lvl="0"/>
            <a:r>
              <a:rPr lang="en-US" dirty="0" smtClean="0"/>
              <a:t>What </a:t>
            </a:r>
            <a:r>
              <a:rPr lang="en-US" dirty="0"/>
              <a:t>was their </a:t>
            </a:r>
            <a:r>
              <a:rPr lang="en-US" dirty="0" smtClean="0"/>
              <a:t>crime?</a:t>
            </a:r>
            <a:endParaRPr lang="en-US" dirty="0"/>
          </a:p>
          <a:p>
            <a:pPr lvl="0"/>
            <a:r>
              <a:rPr lang="en-US" dirty="0"/>
              <a:t>Who did it </a:t>
            </a:r>
            <a:r>
              <a:rPr lang="en-US" dirty="0" smtClean="0"/>
              <a:t>hurt?</a:t>
            </a:r>
            <a:endParaRPr lang="en-US" dirty="0"/>
          </a:p>
          <a:p>
            <a:pPr lvl="0"/>
            <a:r>
              <a:rPr lang="en-US" dirty="0"/>
              <a:t>Should it be </a:t>
            </a:r>
            <a:r>
              <a:rPr lang="en-US" dirty="0" smtClean="0"/>
              <a:t>illegal?</a:t>
            </a:r>
            <a:endParaRPr lang="en-US" dirty="0"/>
          </a:p>
          <a:p>
            <a:pPr lvl="0"/>
            <a:r>
              <a:rPr lang="en-US" dirty="0"/>
              <a:t>Can it happen today?</a:t>
            </a:r>
          </a:p>
          <a:p>
            <a:pPr lvl="1"/>
            <a:r>
              <a:rPr lang="en-US" dirty="0"/>
              <a:t>What if anything is stopping </a:t>
            </a:r>
            <a:r>
              <a:rPr lang="en-US" dirty="0" smtClean="0"/>
              <a:t>it?</a:t>
            </a:r>
            <a:endParaRPr lang="en-US" dirty="0"/>
          </a:p>
        </p:txBody>
      </p:sp>
    </p:spTree>
    <p:extLst>
      <p:ext uri="{BB962C8B-B14F-4D97-AF65-F5344CB8AC3E}">
        <p14:creationId xmlns:p14="http://schemas.microsoft.com/office/powerpoint/2010/main" val="3525730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Government Necessary?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Sherman Anti-Trust Act</a:t>
            </a:r>
          </a:p>
          <a:p>
            <a:pPr lvl="1"/>
            <a:r>
              <a:rPr lang="en-US" dirty="0" smtClean="0"/>
              <a:t>prohibited certain business activities that federal government regulators deem to be anticompetitive</a:t>
            </a:r>
          </a:p>
          <a:p>
            <a:pPr lvl="1"/>
            <a:r>
              <a:rPr lang="en-US" dirty="0" smtClean="0"/>
              <a:t>Had legal loopholes and no real “teeth.”</a:t>
            </a:r>
          </a:p>
          <a:p>
            <a:pPr lvl="2"/>
            <a:r>
              <a:rPr lang="en-US" dirty="0" smtClean="0"/>
              <a:t>Was used against labor unions instead</a:t>
            </a:r>
          </a:p>
          <a:p>
            <a:pPr lvl="1"/>
            <a:r>
              <a:rPr lang="en-US" u="sng" dirty="0" smtClean="0"/>
              <a:t>First time government could really interfere with private industry</a:t>
            </a:r>
          </a:p>
          <a:p>
            <a:r>
              <a:rPr lang="en-US" dirty="0" smtClean="0"/>
              <a:t>Interstate Commerce Act</a:t>
            </a:r>
          </a:p>
          <a:p>
            <a:pPr lvl="1"/>
            <a:r>
              <a:rPr lang="en-US" dirty="0" smtClean="0"/>
              <a:t>required that railroad rates be "reasonable and just," but did not empower the government to fix specific rates. </a:t>
            </a:r>
          </a:p>
          <a:p>
            <a:pPr lvl="1"/>
            <a:r>
              <a:rPr lang="en-US" dirty="0" smtClean="0"/>
              <a:t>railroads publicize shipping rates and prohibited short haul or long haul fare discrimination, a form of price discrimination against smaller markets, particularly farmers. </a:t>
            </a:r>
          </a:p>
          <a:p>
            <a:pPr lvl="1"/>
            <a:r>
              <a:rPr lang="en-US" dirty="0" smtClean="0"/>
              <a:t>Created Interstate Commerce Commission (ICC), which it charged with monitoring railroads to ensure that they complied with the new regulations</a:t>
            </a:r>
          </a:p>
          <a:p>
            <a:pPr lvl="1"/>
            <a:endParaRPr lang="en-US" dirty="0" smtClean="0"/>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Supreme Court Decisions</a:t>
            </a:r>
            <a:endParaRPr lang="en-US" dirty="0"/>
          </a:p>
        </p:txBody>
      </p:sp>
      <p:sp>
        <p:nvSpPr>
          <p:cNvPr id="3" name="Content Placeholder 2"/>
          <p:cNvSpPr>
            <a:spLocks noGrp="1"/>
          </p:cNvSpPr>
          <p:nvPr>
            <p:ph sz="quarter" idx="1"/>
          </p:nvPr>
        </p:nvSpPr>
        <p:spPr/>
        <p:txBody>
          <a:bodyPr/>
          <a:lstStyle/>
          <a:p>
            <a:r>
              <a:rPr lang="en-US" dirty="0" smtClean="0"/>
              <a:t>Interstate Commerce</a:t>
            </a:r>
          </a:p>
          <a:p>
            <a:pPr lvl="1"/>
            <a:r>
              <a:rPr lang="en-US" i="1" dirty="0" smtClean="0"/>
              <a:t>Wabash, St. Louis &amp; Pacific Railway Co v. Illinois, 1886</a:t>
            </a:r>
          </a:p>
          <a:p>
            <a:r>
              <a:rPr lang="en-US" dirty="0" smtClean="0"/>
              <a:t>Government’s Role in Interstate Commerce</a:t>
            </a:r>
          </a:p>
          <a:p>
            <a:pPr lvl="1"/>
            <a:r>
              <a:rPr lang="en-US" i="1" dirty="0" smtClean="0"/>
              <a:t>United States v. E.C. Knight Co., 1895</a:t>
            </a:r>
          </a:p>
          <a:p>
            <a:r>
              <a:rPr lang="en-US" dirty="0" smtClean="0"/>
              <a:t>Federal Control of Interstate Commerce</a:t>
            </a:r>
          </a:p>
          <a:p>
            <a:pPr lvl="1"/>
            <a:r>
              <a:rPr lang="en-US" i="1" dirty="0" smtClean="0"/>
              <a:t>In re Debs, 1895</a:t>
            </a:r>
            <a:endParaRPr lang="en-US" i="1" dirty="0"/>
          </a:p>
          <a:p>
            <a:pPr lvl="1"/>
            <a:endParaRPr lang="en-US" dirty="0" smtClean="0"/>
          </a:p>
          <a:p>
            <a:endParaRPr lang="en-US" dirty="0"/>
          </a:p>
        </p:txBody>
      </p:sp>
    </p:spTree>
    <p:extLst>
      <p:ext uri="{BB962C8B-B14F-4D97-AF65-F5344CB8AC3E}">
        <p14:creationId xmlns:p14="http://schemas.microsoft.com/office/powerpoint/2010/main" val="28749902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Unions</a:t>
            </a:r>
            <a:endParaRPr lang="en-US" dirty="0"/>
          </a:p>
        </p:txBody>
      </p:sp>
      <p:sp>
        <p:nvSpPr>
          <p:cNvPr id="3" name="Content Placeholder 2"/>
          <p:cNvSpPr>
            <a:spLocks noGrp="1"/>
          </p:cNvSpPr>
          <p:nvPr>
            <p:ph sz="quarter" idx="1"/>
          </p:nvPr>
        </p:nvSpPr>
        <p:spPr/>
        <p:txBody>
          <a:bodyPr/>
          <a:lstStyle/>
          <a:p>
            <a:r>
              <a:rPr lang="en-US" dirty="0" smtClean="0"/>
              <a:t>Skilled vs. Unskilled</a:t>
            </a:r>
          </a:p>
          <a:p>
            <a:r>
              <a:rPr lang="en-US" dirty="0" smtClean="0"/>
              <a:t>Corporation vs. Individual</a:t>
            </a:r>
          </a:p>
          <a:p>
            <a:pPr lvl="1"/>
            <a:r>
              <a:rPr lang="en-US" dirty="0" smtClean="0"/>
              <a:t>Wealth</a:t>
            </a:r>
          </a:p>
          <a:p>
            <a:pPr lvl="2"/>
            <a:r>
              <a:rPr lang="en-US" dirty="0" smtClean="0"/>
              <a:t>Lawyers</a:t>
            </a:r>
          </a:p>
          <a:p>
            <a:pPr lvl="2"/>
            <a:r>
              <a:rPr lang="en-US" dirty="0" smtClean="0"/>
              <a:t>Press</a:t>
            </a:r>
          </a:p>
          <a:p>
            <a:pPr lvl="2"/>
            <a:r>
              <a:rPr lang="en-US" dirty="0" smtClean="0"/>
              <a:t>Politicians</a:t>
            </a:r>
          </a:p>
          <a:p>
            <a:pPr lvl="2"/>
            <a:r>
              <a:rPr lang="en-US" dirty="0" smtClean="0"/>
              <a:t>Strikebreakers (scabs)</a:t>
            </a:r>
          </a:p>
          <a:p>
            <a:pPr lvl="2"/>
            <a:r>
              <a:rPr lang="en-US" dirty="0" smtClean="0"/>
              <a:t>Thugs</a:t>
            </a:r>
          </a:p>
          <a:p>
            <a:pPr lvl="2"/>
            <a:r>
              <a:rPr lang="en-US" dirty="0" smtClean="0"/>
              <a:t>“I can hire one-half of the working class to kill the other half.”</a:t>
            </a:r>
          </a:p>
          <a:p>
            <a:pPr lvl="1"/>
            <a:r>
              <a:rPr lang="en-US" dirty="0" smtClean="0"/>
              <a:t>Federal courts</a:t>
            </a:r>
          </a:p>
          <a:p>
            <a:pPr lvl="1"/>
            <a:r>
              <a:rPr lang="en-US" dirty="0" smtClean="0"/>
              <a:t>Company towns</a:t>
            </a:r>
          </a:p>
          <a:p>
            <a:pPr lvl="1"/>
            <a:endParaRPr lang="en-US" dirty="0" smtClean="0"/>
          </a:p>
          <a:p>
            <a:pPr lvl="2"/>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coming in…</a:t>
            </a:r>
            <a:endParaRPr lang="en-US" dirty="0"/>
          </a:p>
        </p:txBody>
      </p:sp>
      <p:sp>
        <p:nvSpPr>
          <p:cNvPr id="3" name="Content Placeholder 2"/>
          <p:cNvSpPr>
            <a:spLocks noGrp="1"/>
          </p:cNvSpPr>
          <p:nvPr>
            <p:ph idx="1"/>
          </p:nvPr>
        </p:nvSpPr>
        <p:spPr/>
        <p:txBody>
          <a:bodyPr/>
          <a:lstStyle/>
          <a:p>
            <a:r>
              <a:rPr lang="en-US" dirty="0" smtClean="0"/>
              <a:t>What are the characteristics of a robber baron? Give an example.</a:t>
            </a:r>
          </a:p>
          <a:p>
            <a:r>
              <a:rPr lang="en-US" dirty="0" smtClean="0"/>
              <a:t>What are the characteristics of a captain of industry? Give an example.</a:t>
            </a:r>
          </a:p>
          <a:p>
            <a:r>
              <a:rPr lang="en-US" dirty="0" smtClean="0"/>
              <a:t>What were the five factors that led to the Age of Big Business?</a:t>
            </a:r>
          </a:p>
          <a:p>
            <a:r>
              <a:rPr lang="en-US" dirty="0" smtClean="0"/>
              <a:t>Why is this time period often referred to as the Gilded Age?</a:t>
            </a:r>
            <a:endParaRPr lang="en-US" dirty="0"/>
          </a:p>
        </p:txBody>
      </p:sp>
    </p:spTree>
    <p:extLst>
      <p:ext uri="{BB962C8B-B14F-4D97-AF65-F5344CB8AC3E}">
        <p14:creationId xmlns:p14="http://schemas.microsoft.com/office/powerpoint/2010/main" val="232537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Question</a:t>
            </a:r>
            <a:endParaRPr lang="en-US" dirty="0"/>
          </a:p>
        </p:txBody>
      </p:sp>
      <p:sp>
        <p:nvSpPr>
          <p:cNvPr id="3" name="Content Placeholder 2"/>
          <p:cNvSpPr>
            <a:spLocks noGrp="1"/>
          </p:cNvSpPr>
          <p:nvPr>
            <p:ph idx="1"/>
          </p:nvPr>
        </p:nvSpPr>
        <p:spPr/>
        <p:txBody>
          <a:bodyPr>
            <a:normAutofit lnSpcReduction="10000"/>
          </a:bodyPr>
          <a:lstStyle/>
          <a:p>
            <a:pPr algn="ctr"/>
            <a:r>
              <a:rPr lang="en-US" sz="4000" dirty="0" smtClean="0"/>
              <a:t>Make a list of the combination of factors that produced the growth and industrialization of the American economy in the late 19</a:t>
            </a:r>
            <a:r>
              <a:rPr lang="en-US" sz="4000" baseline="30000" dirty="0" smtClean="0"/>
              <a:t>th</a:t>
            </a:r>
            <a:r>
              <a:rPr lang="en-US" sz="4000" dirty="0" smtClean="0"/>
              <a:t> century.  Pick the two factors you think were especially important and explain why.</a:t>
            </a:r>
            <a:endParaRPr lang="en-US" sz="4000" dirty="0"/>
          </a:p>
        </p:txBody>
      </p:sp>
    </p:spTree>
    <p:extLst>
      <p:ext uri="{BB962C8B-B14F-4D97-AF65-F5344CB8AC3E}">
        <p14:creationId xmlns:p14="http://schemas.microsoft.com/office/powerpoint/2010/main" val="10574199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Unions</a:t>
            </a:r>
            <a:endParaRPr lang="en-US" dirty="0"/>
          </a:p>
        </p:txBody>
      </p:sp>
      <p:sp>
        <p:nvSpPr>
          <p:cNvPr id="3" name="Content Placeholder 2"/>
          <p:cNvSpPr>
            <a:spLocks noGrp="1"/>
          </p:cNvSpPr>
          <p:nvPr>
            <p:ph sz="quarter" idx="1"/>
          </p:nvPr>
        </p:nvSpPr>
        <p:spPr/>
        <p:txBody>
          <a:bodyPr/>
          <a:lstStyle/>
          <a:p>
            <a:r>
              <a:rPr lang="en-US" dirty="0" smtClean="0"/>
              <a:t>National Labor Union</a:t>
            </a:r>
          </a:p>
          <a:p>
            <a:pPr lvl="1"/>
            <a:r>
              <a:rPr lang="en-US" dirty="0" smtClean="0"/>
              <a:t>600k</a:t>
            </a:r>
          </a:p>
          <a:p>
            <a:pPr lvl="1"/>
            <a:r>
              <a:rPr lang="en-US" dirty="0" smtClean="0"/>
              <a:t>Skilled, unskilled, and farmers</a:t>
            </a:r>
          </a:p>
          <a:p>
            <a:pPr lvl="1"/>
            <a:r>
              <a:rPr lang="en-US" dirty="0" smtClean="0"/>
              <a:t>No women, Chinese, black</a:t>
            </a:r>
          </a:p>
          <a:p>
            <a:r>
              <a:rPr lang="en-US" dirty="0" smtClean="0"/>
              <a:t>Knights of Labor</a:t>
            </a:r>
          </a:p>
          <a:p>
            <a:pPr lvl="1"/>
            <a:r>
              <a:rPr lang="en-US" dirty="0" smtClean="0"/>
              <a:t>“an injury to one is the concern for all”</a:t>
            </a:r>
          </a:p>
          <a:p>
            <a:pPr lvl="1"/>
            <a:r>
              <a:rPr lang="en-US" dirty="0" smtClean="0"/>
              <a:t>EVERYONE</a:t>
            </a:r>
          </a:p>
          <a:p>
            <a:pPr lvl="1"/>
            <a:r>
              <a:rPr lang="en-US" dirty="0" smtClean="0"/>
              <a:t>8 hour work day</a:t>
            </a:r>
          </a:p>
          <a:p>
            <a:pPr lvl="1"/>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Unions</a:t>
            </a:r>
            <a:endParaRPr lang="en-US" dirty="0"/>
          </a:p>
        </p:txBody>
      </p:sp>
      <p:sp>
        <p:nvSpPr>
          <p:cNvPr id="3" name="Content Placeholder 2"/>
          <p:cNvSpPr>
            <a:spLocks noGrp="1"/>
          </p:cNvSpPr>
          <p:nvPr>
            <p:ph sz="quarter" idx="1"/>
          </p:nvPr>
        </p:nvSpPr>
        <p:spPr/>
        <p:txBody>
          <a:bodyPr/>
          <a:lstStyle/>
          <a:p>
            <a:r>
              <a:rPr lang="en-US" dirty="0" smtClean="0"/>
              <a:t>Haymarket Square Bombing</a:t>
            </a:r>
          </a:p>
          <a:p>
            <a:pPr lvl="1"/>
            <a:r>
              <a:rPr lang="en-US" dirty="0" smtClean="0"/>
              <a:t>Bomb thrown</a:t>
            </a:r>
          </a:p>
          <a:p>
            <a:pPr lvl="1"/>
            <a:r>
              <a:rPr lang="en-US" dirty="0" smtClean="0"/>
              <a:t>5 sentenced to death for being associated with it</a:t>
            </a:r>
          </a:p>
          <a:p>
            <a:pPr lvl="1"/>
            <a:r>
              <a:rPr lang="en-US" dirty="0" smtClean="0"/>
              <a:t>Ruined </a:t>
            </a:r>
            <a:r>
              <a:rPr lang="en-US" dirty="0" err="1" smtClean="0"/>
              <a:t>K.of.L</a:t>
            </a:r>
            <a:r>
              <a:rPr lang="en-US" dirty="0" smtClean="0"/>
              <a:t>. reputation</a:t>
            </a:r>
          </a:p>
          <a:p>
            <a:pPr lvl="1"/>
            <a:r>
              <a:rPr lang="en-US" dirty="0" smtClean="0"/>
              <a:t>Public was sick of hearing about</a:t>
            </a:r>
          </a:p>
          <a:p>
            <a:r>
              <a:rPr lang="en-US" dirty="0" smtClean="0"/>
              <a:t>American Federation of Labor</a:t>
            </a:r>
          </a:p>
          <a:p>
            <a:pPr lvl="1"/>
            <a:r>
              <a:rPr lang="en-US" dirty="0" smtClean="0"/>
              <a:t>New group, just of skilled labor</a:t>
            </a:r>
          </a:p>
          <a:p>
            <a:pPr lvl="1"/>
            <a:r>
              <a:rPr lang="en-US" dirty="0" smtClean="0"/>
              <a:t>Samuel Gompers</a:t>
            </a:r>
          </a:p>
          <a:p>
            <a:pPr lvl="2"/>
            <a:r>
              <a:rPr lang="en-US" dirty="0" smtClean="0"/>
              <a:t>“we don’t patronize”</a:t>
            </a:r>
          </a:p>
          <a:p>
            <a:pPr lvl="2"/>
            <a:r>
              <a:rPr lang="en-US" dirty="0" smtClean="0"/>
              <a:t>Walkouts</a:t>
            </a:r>
          </a:p>
          <a:p>
            <a:pPr lvl="2"/>
            <a:r>
              <a:rPr lang="en-US" dirty="0" smtClean="0"/>
              <a:t>War chest of funds</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Unions</a:t>
            </a:r>
            <a:endParaRPr lang="en-US" dirty="0"/>
          </a:p>
        </p:txBody>
      </p:sp>
      <p:sp>
        <p:nvSpPr>
          <p:cNvPr id="3" name="Content Placeholder 2"/>
          <p:cNvSpPr>
            <a:spLocks noGrp="1"/>
          </p:cNvSpPr>
          <p:nvPr>
            <p:ph sz="quarter" idx="1"/>
          </p:nvPr>
        </p:nvSpPr>
        <p:spPr/>
        <p:txBody>
          <a:bodyPr/>
          <a:lstStyle/>
          <a:p>
            <a:r>
              <a:rPr lang="en-US" dirty="0" smtClean="0"/>
              <a:t>What groups make up labor unions today?</a:t>
            </a:r>
          </a:p>
          <a:p>
            <a:r>
              <a:rPr lang="en-US" dirty="0" smtClean="0"/>
              <a:t>What are the positives of labor union?</a:t>
            </a:r>
          </a:p>
          <a:p>
            <a:r>
              <a:rPr lang="en-US" dirty="0" smtClean="0"/>
              <a:t>What are the negatives?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 of Big Business	</a:t>
            </a:r>
            <a:endParaRPr lang="en-US" dirty="0"/>
          </a:p>
        </p:txBody>
      </p:sp>
      <p:sp>
        <p:nvSpPr>
          <p:cNvPr id="3" name="Subtitle 2"/>
          <p:cNvSpPr>
            <a:spLocks noGrp="1"/>
          </p:cNvSpPr>
          <p:nvPr>
            <p:ph type="subTitle" idx="1"/>
          </p:nvPr>
        </p:nvSpPr>
        <p:spPr/>
        <p:txBody>
          <a:bodyPr/>
          <a:lstStyle/>
          <a:p>
            <a:r>
              <a:rPr lang="en-US" dirty="0" smtClean="0"/>
              <a:t>Thanks for coming in…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8866" y="-1"/>
            <a:ext cx="3490734" cy="3313113"/>
          </a:xfrm>
        </p:spPr>
        <p:txBody>
          <a:bodyPr>
            <a:normAutofit/>
          </a:bodyPr>
          <a:lstStyle/>
          <a:p>
            <a:r>
              <a:rPr lang="en-US" sz="6600" dirty="0" smtClean="0"/>
              <a:t>Thomas Alva Edison</a:t>
            </a:r>
            <a:endParaRPr lang="en-US" sz="6600" dirty="0"/>
          </a:p>
        </p:txBody>
      </p:sp>
      <p:sp>
        <p:nvSpPr>
          <p:cNvPr id="3" name="Content Placeholder 2"/>
          <p:cNvSpPr>
            <a:spLocks noGrp="1"/>
          </p:cNvSpPr>
          <p:nvPr>
            <p:ph sz="quarter" idx="1"/>
          </p:nvPr>
        </p:nvSpPr>
        <p:spPr>
          <a:xfrm>
            <a:off x="457200" y="3505200"/>
            <a:ext cx="7467600" cy="2968752"/>
          </a:xfrm>
        </p:spPr>
        <p:txBody>
          <a:bodyPr>
            <a:normAutofit fontScale="85000" lnSpcReduction="20000"/>
          </a:bodyPr>
          <a:lstStyle/>
          <a:p>
            <a:r>
              <a:rPr lang="en-US" dirty="0" smtClean="0"/>
              <a:t>Ear infections &amp; scarlet fever gave him horrible hearing</a:t>
            </a:r>
          </a:p>
          <a:p>
            <a:r>
              <a:rPr lang="en-US" dirty="0"/>
              <a:t>P</a:t>
            </a:r>
            <a:r>
              <a:rPr lang="en-US" dirty="0" smtClean="0"/>
              <a:t>ublic </a:t>
            </a:r>
            <a:r>
              <a:rPr lang="en-US" dirty="0"/>
              <a:t>school for a total of 12 weeks. </a:t>
            </a:r>
            <a:endParaRPr lang="en-US" dirty="0" smtClean="0"/>
          </a:p>
          <a:p>
            <a:r>
              <a:rPr lang="en-US" dirty="0" smtClean="0"/>
              <a:t>A </a:t>
            </a:r>
            <a:r>
              <a:rPr lang="en-US" dirty="0"/>
              <a:t>hyperactive child, prone to distraction, he was deemed "difficult" by his teacher. </a:t>
            </a:r>
            <a:endParaRPr lang="en-US" dirty="0" smtClean="0"/>
          </a:p>
          <a:p>
            <a:pPr lvl="1"/>
            <a:r>
              <a:rPr lang="en-US" dirty="0" smtClean="0"/>
              <a:t>Home schooled</a:t>
            </a:r>
          </a:p>
          <a:p>
            <a:r>
              <a:rPr lang="en-US" i="1" dirty="0" smtClean="0"/>
              <a:t>The Grand Trunk Herald</a:t>
            </a:r>
          </a:p>
          <a:p>
            <a:r>
              <a:rPr lang="en-US" dirty="0" smtClean="0"/>
              <a:t>Chemical experiments</a:t>
            </a:r>
          </a:p>
          <a:p>
            <a:r>
              <a:rPr lang="en-US" dirty="0" smtClean="0"/>
              <a:t>At 13, saved 3-year-old life</a:t>
            </a:r>
          </a:p>
          <a:p>
            <a:pPr lvl="1"/>
            <a:r>
              <a:rPr lang="en-US" dirty="0" smtClean="0"/>
              <a:t>Learned telegraph </a:t>
            </a:r>
          </a:p>
          <a:p>
            <a:endParaRPr lang="en-US" dirty="0"/>
          </a:p>
          <a:p>
            <a:pPr lvl="1"/>
            <a:endParaRPr lang="en-US" dirty="0"/>
          </a:p>
        </p:txBody>
      </p:sp>
      <p:pic>
        <p:nvPicPr>
          <p:cNvPr id="4098" name="Picture 2" descr="http://personalexcellence.co/quotes/files/inspirational-quote-failure-thomas-edi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25" y="304800"/>
            <a:ext cx="4510267" cy="300831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897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Alva Edison</a:t>
            </a:r>
            <a:endParaRPr lang="en-US" dirty="0"/>
          </a:p>
        </p:txBody>
      </p:sp>
      <p:sp>
        <p:nvSpPr>
          <p:cNvPr id="3" name="Content Placeholder 2"/>
          <p:cNvSpPr>
            <a:spLocks noGrp="1"/>
          </p:cNvSpPr>
          <p:nvPr>
            <p:ph sz="quarter" idx="1"/>
          </p:nvPr>
        </p:nvSpPr>
        <p:spPr>
          <a:xfrm>
            <a:off x="457200" y="1524000"/>
            <a:ext cx="3962400" cy="5334000"/>
          </a:xfrm>
        </p:spPr>
        <p:txBody>
          <a:bodyPr>
            <a:normAutofit fontScale="92500" lnSpcReduction="20000"/>
          </a:bodyPr>
          <a:lstStyle/>
          <a:p>
            <a:r>
              <a:rPr lang="en-US" dirty="0" smtClean="0"/>
              <a:t>At 22, he was paid $44,000 for his invention of a new stock ticker on the NYSE</a:t>
            </a:r>
          </a:p>
          <a:p>
            <a:pPr lvl="1"/>
            <a:r>
              <a:rPr lang="en-US" dirty="0" smtClean="0"/>
              <a:t>Quit telegraph to be full-time inventor in NYC</a:t>
            </a:r>
          </a:p>
          <a:p>
            <a:r>
              <a:rPr lang="en-US" dirty="0" smtClean="0"/>
              <a:t>Invented a device to record sound: phonograph</a:t>
            </a:r>
          </a:p>
          <a:p>
            <a:r>
              <a:rPr lang="en-US" dirty="0" smtClean="0"/>
              <a:t>Light bulb (1880), and founded Edison Illuminating Company to get the electricity distributed (later would become General Electric)</a:t>
            </a:r>
          </a:p>
          <a:p>
            <a:r>
              <a:rPr lang="en-US" dirty="0" smtClean="0"/>
              <a:t>Alkaline Battery</a:t>
            </a:r>
          </a:p>
          <a:p>
            <a:r>
              <a:rPr lang="en-US" dirty="0" smtClean="0"/>
              <a:t>Created the motion picture camera</a:t>
            </a:r>
          </a:p>
          <a:p>
            <a:pPr lvl="1"/>
            <a:r>
              <a:rPr lang="en-US" dirty="0" err="1"/>
              <a:t>Koster</a:t>
            </a:r>
            <a:r>
              <a:rPr lang="en-US" dirty="0"/>
              <a:t> &amp; </a:t>
            </a:r>
            <a:r>
              <a:rPr lang="en-US" dirty="0" err="1"/>
              <a:t>Bial's</a:t>
            </a:r>
            <a:r>
              <a:rPr lang="en-US" dirty="0"/>
              <a:t> Music Hall in New York City</a:t>
            </a:r>
            <a:endParaRPr lang="en-US" dirty="0" smtClean="0"/>
          </a:p>
          <a:p>
            <a:endParaRPr lang="en-US" dirty="0"/>
          </a:p>
          <a:p>
            <a:pPr lvl="1"/>
            <a:endParaRPr lang="en-US" dirty="0"/>
          </a:p>
        </p:txBody>
      </p:sp>
      <p:pic>
        <p:nvPicPr>
          <p:cNvPr id="3074" name="Picture 2" descr="http://www.notable-quotes.com/e/thomas_edison_quo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7135" y="533400"/>
            <a:ext cx="4147417" cy="6096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24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4800600"/>
            <a:ext cx="7467600" cy="1673352"/>
          </a:xfrm>
        </p:spPr>
        <p:txBody>
          <a:bodyPr>
            <a:normAutofit fontScale="92500" lnSpcReduction="20000"/>
          </a:bodyPr>
          <a:lstStyle/>
          <a:p>
            <a:r>
              <a:rPr lang="en-US" dirty="0" smtClean="0"/>
              <a:t>Worked on an electric car, ended up making battery for engine starter for friend Henry Ford</a:t>
            </a:r>
          </a:p>
          <a:p>
            <a:r>
              <a:rPr lang="en-US" dirty="0" smtClean="0"/>
              <a:t>Wouldn’t work for military</a:t>
            </a:r>
          </a:p>
          <a:p>
            <a:r>
              <a:rPr lang="en-US" dirty="0" smtClean="0"/>
              <a:t>Tyrant on employees, neglected family, ruthless to competitors, socially awkward</a:t>
            </a:r>
          </a:p>
          <a:p>
            <a:pPr marL="0" indent="0">
              <a:buNone/>
            </a:pPr>
            <a:endParaRPr lang="en-US" dirty="0" smtClean="0"/>
          </a:p>
          <a:p>
            <a:endParaRPr lang="en-US" dirty="0"/>
          </a:p>
        </p:txBody>
      </p:sp>
      <p:pic>
        <p:nvPicPr>
          <p:cNvPr id="2050" name="Picture 2" descr="http://sadmoment.com/wp-content/uploads/2013/08/Thomas-Edison-Quote-On-Work-Opportun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274638"/>
            <a:ext cx="6667500" cy="42862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372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D. Rockefeller</a:t>
            </a:r>
            <a:endParaRPr lang="en-US" dirty="0"/>
          </a:p>
        </p:txBody>
      </p:sp>
      <p:sp>
        <p:nvSpPr>
          <p:cNvPr id="3" name="Content Placeholder 2"/>
          <p:cNvSpPr>
            <a:spLocks noGrp="1"/>
          </p:cNvSpPr>
          <p:nvPr>
            <p:ph sz="quarter" idx="1"/>
          </p:nvPr>
        </p:nvSpPr>
        <p:spPr>
          <a:xfrm>
            <a:off x="2667000" y="1295400"/>
            <a:ext cx="5257800" cy="5178552"/>
          </a:xfrm>
        </p:spPr>
        <p:txBody>
          <a:bodyPr>
            <a:normAutofit lnSpcReduction="10000"/>
          </a:bodyPr>
          <a:lstStyle/>
          <a:p>
            <a:r>
              <a:rPr lang="en-US" dirty="0" smtClean="0"/>
              <a:t>Seven years old and was in charge of raising and selling family turkeys</a:t>
            </a:r>
          </a:p>
          <a:p>
            <a:r>
              <a:rPr lang="en-US" dirty="0" smtClean="0"/>
              <a:t>Hoed potatoes for 37 cents a day.</a:t>
            </a:r>
          </a:p>
          <a:p>
            <a:pPr lvl="1"/>
            <a:r>
              <a:rPr lang="en-US" dirty="0" smtClean="0"/>
              <a:t>Lent the saving back to the farmer</a:t>
            </a:r>
          </a:p>
          <a:p>
            <a:pPr lvl="1"/>
            <a:r>
              <a:rPr lang="en-US" dirty="0" smtClean="0"/>
              <a:t>“it was a good thing to let money be my slave, and not make myself a slave to money.”</a:t>
            </a:r>
          </a:p>
          <a:p>
            <a:r>
              <a:rPr lang="en-US" dirty="0" smtClean="0"/>
              <a:t>Standard Oil Co. founder (1870)</a:t>
            </a:r>
          </a:p>
          <a:p>
            <a:pPr lvl="1"/>
            <a:r>
              <a:rPr lang="en-US" dirty="0" smtClean="0"/>
              <a:t>First American billionaire</a:t>
            </a:r>
          </a:p>
          <a:p>
            <a:pPr lvl="1"/>
            <a:r>
              <a:rPr lang="en-US" dirty="0" smtClean="0"/>
              <a:t>w/inflation richest American in history</a:t>
            </a:r>
          </a:p>
          <a:p>
            <a:pPr lvl="1"/>
            <a:r>
              <a:rPr lang="en-US" dirty="0" smtClean="0"/>
              <a:t>Retired 1897</a:t>
            </a:r>
          </a:p>
          <a:p>
            <a:r>
              <a:rPr lang="en-US" dirty="0" smtClean="0"/>
              <a:t>Last 30 years of life spent on philanthropy targeting</a:t>
            </a:r>
          </a:p>
          <a:p>
            <a:pPr lvl="1"/>
            <a:r>
              <a:rPr lang="en-US" dirty="0" smtClean="0"/>
              <a:t>Science, education, medicine</a:t>
            </a:r>
            <a:endParaRPr lang="en-US" dirty="0"/>
          </a:p>
          <a:p>
            <a:pPr lvl="1"/>
            <a:endParaRPr lang="en-US" dirty="0" smtClean="0"/>
          </a:p>
          <a:p>
            <a:pPr lvl="1"/>
            <a:endParaRPr lang="en-US" dirty="0"/>
          </a:p>
          <a:p>
            <a:pPr lvl="1"/>
            <a:endParaRPr lang="en-US" dirty="0"/>
          </a:p>
        </p:txBody>
      </p:sp>
      <p:pic>
        <p:nvPicPr>
          <p:cNvPr id="5122" name="Picture 2" descr="John D. Rockefeller 18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1417638"/>
            <a:ext cx="2603999" cy="376396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642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D. Rockefeller</a:t>
            </a:r>
            <a:endParaRPr lang="en-US" dirty="0"/>
          </a:p>
        </p:txBody>
      </p:sp>
      <p:sp>
        <p:nvSpPr>
          <p:cNvPr id="3" name="Content Placeholder 2"/>
          <p:cNvSpPr>
            <a:spLocks noGrp="1"/>
          </p:cNvSpPr>
          <p:nvPr>
            <p:ph sz="quarter" idx="1"/>
          </p:nvPr>
        </p:nvSpPr>
        <p:spPr/>
        <p:txBody>
          <a:bodyPr/>
          <a:lstStyle/>
          <a:p>
            <a:r>
              <a:rPr lang="en-US" dirty="0" smtClean="0"/>
              <a:t>Formed a trust of 42 “companies” controlling 98% of oil refineries in the US</a:t>
            </a:r>
          </a:p>
          <a:p>
            <a:r>
              <a:rPr lang="en-US" dirty="0" smtClean="0"/>
              <a:t>Founded</a:t>
            </a:r>
          </a:p>
          <a:p>
            <a:pPr lvl="1"/>
            <a:r>
              <a:rPr lang="en-US" dirty="0" smtClean="0"/>
              <a:t>University of Chicago</a:t>
            </a:r>
          </a:p>
          <a:p>
            <a:pPr lvl="1"/>
            <a:r>
              <a:rPr lang="en-US" dirty="0" smtClean="0"/>
              <a:t>Spelman College</a:t>
            </a:r>
          </a:p>
          <a:p>
            <a:pPr lvl="1"/>
            <a:r>
              <a:rPr lang="en-US" dirty="0" smtClean="0"/>
              <a:t>Rockefeller University</a:t>
            </a:r>
          </a:p>
          <a:p>
            <a:pPr lvl="1"/>
            <a:r>
              <a:rPr lang="en-US" dirty="0" smtClean="0"/>
              <a:t>Central Philippine </a:t>
            </a:r>
          </a:p>
          <a:p>
            <a:pPr marL="365760" lvl="1" indent="0">
              <a:buNone/>
            </a:pPr>
            <a:r>
              <a:rPr lang="en-US" dirty="0"/>
              <a:t>	</a:t>
            </a:r>
            <a:r>
              <a:rPr lang="en-US" dirty="0" smtClean="0"/>
              <a:t>University</a:t>
            </a:r>
          </a:p>
          <a:p>
            <a:r>
              <a:rPr lang="en-US" dirty="0" smtClean="0"/>
              <a:t>Research:</a:t>
            </a:r>
          </a:p>
          <a:p>
            <a:pPr lvl="1"/>
            <a:r>
              <a:rPr lang="en-US" dirty="0" smtClean="0"/>
              <a:t>Yellow Fever</a:t>
            </a:r>
          </a:p>
          <a:p>
            <a:pPr lvl="1"/>
            <a:r>
              <a:rPr lang="en-US" dirty="0" smtClean="0"/>
              <a:t>Hook worm</a:t>
            </a:r>
          </a:p>
          <a:p>
            <a:pPr lvl="1"/>
            <a:endParaRPr lang="en-US" dirty="0"/>
          </a:p>
          <a:p>
            <a:pPr lvl="1"/>
            <a:endParaRPr lang="en-US" dirty="0"/>
          </a:p>
          <a:p>
            <a:pPr lvl="1"/>
            <a:endParaRPr lang="en-US" dirty="0"/>
          </a:p>
        </p:txBody>
      </p:sp>
      <p:pic>
        <p:nvPicPr>
          <p:cNvPr id="6146" name="Picture 2" descr="http://haleyghiringhelli.files.wordpress.com/2011/02/rock.jpg?w=300&amp;h=1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743200"/>
            <a:ext cx="4819133" cy="29718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5688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41384</TotalTime>
  <Words>1976</Words>
  <Application>Microsoft Office PowerPoint</Application>
  <PresentationFormat>On-screen Show (4:3)</PresentationFormat>
  <Paragraphs>307</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Century Schoolbook</vt:lpstr>
      <vt:lpstr>Wingdings</vt:lpstr>
      <vt:lpstr>Wingdings 2</vt:lpstr>
      <vt:lpstr>Oriel</vt:lpstr>
      <vt:lpstr>Chapter 6: Section 1 Review</vt:lpstr>
      <vt:lpstr>Chapter 6: Section 2 Review</vt:lpstr>
      <vt:lpstr>Chapter 6: Section 3</vt:lpstr>
      <vt:lpstr>Age of Big Business </vt:lpstr>
      <vt:lpstr>Thomas Alva Edison</vt:lpstr>
      <vt:lpstr>Thomas Alva Edison</vt:lpstr>
      <vt:lpstr>PowerPoint Presentation</vt:lpstr>
      <vt:lpstr>John D. Rockefeller</vt:lpstr>
      <vt:lpstr>John D. Rockefeller</vt:lpstr>
      <vt:lpstr>The Gilded Age</vt:lpstr>
      <vt:lpstr>Railroads: The Iron Beast</vt:lpstr>
      <vt:lpstr>Railroads</vt:lpstr>
      <vt:lpstr>Colossus of Rhodes</vt:lpstr>
      <vt:lpstr>“The Modern Colossus of Railroads”</vt:lpstr>
      <vt:lpstr>Political Cartoon Analysis</vt:lpstr>
      <vt:lpstr>Discuss</vt:lpstr>
      <vt:lpstr>Factors Leading to the Growth of Big Business</vt:lpstr>
      <vt:lpstr>Chapter 6: Section 3 (cont…)</vt:lpstr>
      <vt:lpstr>Capitalism v Socialism</vt:lpstr>
      <vt:lpstr>Capitalism vs. Socialism</vt:lpstr>
      <vt:lpstr>Capitalism vs. Socialism</vt:lpstr>
      <vt:lpstr>Monopolies vs. Trusts</vt:lpstr>
      <vt:lpstr>Robber Baron or Captains of Industry</vt:lpstr>
      <vt:lpstr>PowerPoint Presentation</vt:lpstr>
      <vt:lpstr>Robber Baron or Captain of Industry?</vt:lpstr>
      <vt:lpstr>Horizontal v. Vertical Integration</vt:lpstr>
      <vt:lpstr>Gospel of Wealth</vt:lpstr>
      <vt:lpstr>Why were they successful? </vt:lpstr>
      <vt:lpstr>Assignment</vt:lpstr>
      <vt:lpstr>Corruption</vt:lpstr>
      <vt:lpstr>HOMEWORK:</vt:lpstr>
      <vt:lpstr>Is Government Necessary?</vt:lpstr>
      <vt:lpstr>Supreme Court Decisions</vt:lpstr>
      <vt:lpstr>Labor Unions</vt:lpstr>
      <vt:lpstr>Thanks for coming in…</vt:lpstr>
      <vt:lpstr>Essay Question</vt:lpstr>
      <vt:lpstr>Labor Unions</vt:lpstr>
      <vt:lpstr>Labor Unions</vt:lpstr>
      <vt:lpstr>Labor Unions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of Big Business</dc:title>
  <dc:creator>kkramek</dc:creator>
  <cp:lastModifiedBy>Kyle Kramek</cp:lastModifiedBy>
  <cp:revision>59</cp:revision>
  <cp:lastPrinted>2015-09-03T15:33:05Z</cp:lastPrinted>
  <dcterms:created xsi:type="dcterms:W3CDTF">2013-09-11T11:56:44Z</dcterms:created>
  <dcterms:modified xsi:type="dcterms:W3CDTF">2018-08-30T15:47:45Z</dcterms:modified>
</cp:coreProperties>
</file>